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1"/>
  </p:notesMasterIdLst>
  <p:sldIdLst>
    <p:sldId id="259" r:id="rId2"/>
    <p:sldId id="1908" r:id="rId3"/>
    <p:sldId id="303" r:id="rId4"/>
    <p:sldId id="522" r:id="rId5"/>
    <p:sldId id="1898" r:id="rId6"/>
    <p:sldId id="393" r:id="rId7"/>
    <p:sldId id="411" r:id="rId8"/>
    <p:sldId id="1930" r:id="rId9"/>
    <p:sldId id="462" r:id="rId10"/>
    <p:sldId id="1931" r:id="rId11"/>
    <p:sldId id="1932" r:id="rId12"/>
    <p:sldId id="483" r:id="rId13"/>
    <p:sldId id="1910" r:id="rId14"/>
    <p:sldId id="536" r:id="rId15"/>
    <p:sldId id="482" r:id="rId16"/>
    <p:sldId id="466" r:id="rId17"/>
    <p:sldId id="467" r:id="rId18"/>
    <p:sldId id="464" r:id="rId19"/>
    <p:sldId id="1906" r:id="rId20"/>
    <p:sldId id="468" r:id="rId21"/>
    <p:sldId id="412" r:id="rId22"/>
    <p:sldId id="1904" r:id="rId23"/>
    <p:sldId id="1902" r:id="rId24"/>
    <p:sldId id="1903" r:id="rId25"/>
    <p:sldId id="438" r:id="rId26"/>
    <p:sldId id="369" r:id="rId27"/>
    <p:sldId id="1896" r:id="rId28"/>
    <p:sldId id="537" r:id="rId29"/>
    <p:sldId id="54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0E3746-B0DC-43AF-BAF1-2C02F2397636}">
          <p14:sldIdLst>
            <p14:sldId id="259"/>
            <p14:sldId id="1908"/>
            <p14:sldId id="303"/>
            <p14:sldId id="522"/>
            <p14:sldId id="1898"/>
            <p14:sldId id="393"/>
            <p14:sldId id="411"/>
            <p14:sldId id="1930"/>
            <p14:sldId id="462"/>
            <p14:sldId id="1931"/>
            <p14:sldId id="1932"/>
            <p14:sldId id="483"/>
            <p14:sldId id="1910"/>
            <p14:sldId id="536"/>
            <p14:sldId id="482"/>
            <p14:sldId id="466"/>
            <p14:sldId id="467"/>
            <p14:sldId id="464"/>
            <p14:sldId id="1906"/>
            <p14:sldId id="468"/>
            <p14:sldId id="412"/>
            <p14:sldId id="1904"/>
            <p14:sldId id="1902"/>
            <p14:sldId id="1903"/>
            <p14:sldId id="438"/>
            <p14:sldId id="369"/>
            <p14:sldId id="1896"/>
            <p14:sldId id="537"/>
            <p14:sldId id="547"/>
          </p14:sldIdLst>
        </p14:section>
        <p14:section name="Untitled Section" id="{2A09B41A-63FF-478E-9B40-A9484A2E70C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ten L. Schuler" initials="KLS" lastIdx="7" clrIdx="0">
    <p:extLst>
      <p:ext uri="{19B8F6BF-5375-455C-9EA6-DF929625EA0E}">
        <p15:presenceInfo xmlns:p15="http://schemas.microsoft.com/office/powerpoint/2012/main" userId="S::ks833@cornell.edu::abc2d637-606b-42cb-bbe3-ecc3ebf38d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FE5F7"/>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9" autoAdjust="0"/>
    <p:restoredTop sz="73663" autoAdjust="0"/>
  </p:normalViewPr>
  <p:slideViewPr>
    <p:cSldViewPr snapToGrid="0">
      <p:cViewPr varScale="1">
        <p:scale>
          <a:sx n="63" d="100"/>
          <a:sy n="63" d="100"/>
        </p:scale>
        <p:origin x="1723" y="58"/>
      </p:cViewPr>
      <p:guideLst/>
    </p:cSldViewPr>
  </p:slideViewPr>
  <p:notesTextViewPr>
    <p:cViewPr>
      <p:scale>
        <a:sx n="1" d="1"/>
        <a:sy n="1" d="1"/>
      </p:scale>
      <p:origin x="0" y="0"/>
    </p:cViewPr>
  </p:notesTextViewPr>
  <p:sorterViewPr>
    <p:cViewPr>
      <p:scale>
        <a:sx n="100" d="100"/>
        <a:sy n="100" d="100"/>
      </p:scale>
      <p:origin x="0" y="-5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ah88\Desktop\scanvote.csv"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ah88\Desktop\scanvote.csv"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scanvote!$C$1</c:f>
              <c:strCache>
                <c:ptCount val="1"/>
                <c:pt idx="0">
                  <c:v>Pop</c:v>
                </c:pt>
              </c:strCache>
            </c:strRef>
          </c:tx>
          <c:spPr>
            <a:ln w="19050" cap="rnd">
              <a:noFill/>
              <a:round/>
            </a:ln>
            <a:effectLst/>
          </c:spPr>
          <c:marker>
            <c:symbol val="circle"/>
            <c:size val="4"/>
            <c:spPr>
              <a:solidFill>
                <a:schemeClr val="bg1"/>
              </a:solidFill>
              <a:ln w="38100">
                <a:noFill/>
              </a:ln>
              <a:effectLst/>
            </c:spPr>
          </c:marker>
          <c:trendline>
            <c:spPr>
              <a:ln w="6350" cap="rnd">
                <a:solidFill>
                  <a:sysClr val="window" lastClr="FFFFFF"/>
                </a:solidFill>
                <a:prstDash val="solid"/>
              </a:ln>
              <a:effectLst/>
            </c:spPr>
            <c:trendlineType val="linear"/>
            <c:forward val="3"/>
            <c:backward val="3"/>
            <c:dispRSqr val="0"/>
            <c:dispEq val="0"/>
          </c:trendline>
          <c:xVal>
            <c:numRef>
              <c:f>scanvote!$F$2:$F$56</c:f>
              <c:numCache>
                <c:formatCode>General</c:formatCode>
                <c:ptCount val="55"/>
                <c:pt idx="0">
                  <c:v>55.8</c:v>
                </c:pt>
                <c:pt idx="1">
                  <c:v>38.4</c:v>
                </c:pt>
                <c:pt idx="2">
                  <c:v>42.8</c:v>
                </c:pt>
                <c:pt idx="3">
                  <c:v>50.2</c:v>
                </c:pt>
                <c:pt idx="4">
                  <c:v>36.9</c:v>
                </c:pt>
                <c:pt idx="5">
                  <c:v>39.200000000000003</c:v>
                </c:pt>
                <c:pt idx="6">
                  <c:v>33.299999999999997</c:v>
                </c:pt>
                <c:pt idx="7">
                  <c:v>29.4</c:v>
                </c:pt>
                <c:pt idx="8">
                  <c:v>32.700000000000003</c:v>
                </c:pt>
                <c:pt idx="9">
                  <c:v>33.200000000000003</c:v>
                </c:pt>
                <c:pt idx="10">
                  <c:v>28.9</c:v>
                </c:pt>
                <c:pt idx="11">
                  <c:v>32.4</c:v>
                </c:pt>
                <c:pt idx="12">
                  <c:v>50.6</c:v>
                </c:pt>
                <c:pt idx="13">
                  <c:v>42</c:v>
                </c:pt>
                <c:pt idx="14">
                  <c:v>48.8</c:v>
                </c:pt>
                <c:pt idx="15">
                  <c:v>38.5</c:v>
                </c:pt>
                <c:pt idx="16">
                  <c:v>30.4</c:v>
                </c:pt>
                <c:pt idx="17">
                  <c:v>28.7</c:v>
                </c:pt>
                <c:pt idx="18">
                  <c:v>30.6</c:v>
                </c:pt>
                <c:pt idx="19">
                  <c:v>42.2</c:v>
                </c:pt>
                <c:pt idx="20">
                  <c:v>23.4</c:v>
                </c:pt>
                <c:pt idx="21">
                  <c:v>30</c:v>
                </c:pt>
                <c:pt idx="22">
                  <c:v>27.2</c:v>
                </c:pt>
                <c:pt idx="23">
                  <c:v>29.5</c:v>
                </c:pt>
                <c:pt idx="24">
                  <c:v>29.1</c:v>
                </c:pt>
                <c:pt idx="25">
                  <c:v>27.7</c:v>
                </c:pt>
                <c:pt idx="26">
                  <c:v>13.6</c:v>
                </c:pt>
                <c:pt idx="27">
                  <c:v>17</c:v>
                </c:pt>
                <c:pt idx="28">
                  <c:v>21</c:v>
                </c:pt>
                <c:pt idx="29">
                  <c:v>13.3</c:v>
                </c:pt>
                <c:pt idx="30">
                  <c:v>10.5</c:v>
                </c:pt>
                <c:pt idx="31">
                  <c:v>46.4</c:v>
                </c:pt>
                <c:pt idx="32">
                  <c:v>49.8</c:v>
                </c:pt>
                <c:pt idx="33">
                  <c:v>38.9</c:v>
                </c:pt>
                <c:pt idx="34">
                  <c:v>31.3</c:v>
                </c:pt>
                <c:pt idx="35">
                  <c:v>41.7</c:v>
                </c:pt>
              </c:numCache>
            </c:numRef>
          </c:xVal>
          <c:yVal>
            <c:numRef>
              <c:f>scanvote!$E$2:$E$56</c:f>
              <c:numCache>
                <c:formatCode>General</c:formatCode>
                <c:ptCount val="55"/>
                <c:pt idx="0">
                  <c:v>2.068185862</c:v>
                </c:pt>
                <c:pt idx="1">
                  <c:v>1.5051499779999999</c:v>
                </c:pt>
                <c:pt idx="2">
                  <c:v>1.596597096</c:v>
                </c:pt>
                <c:pt idx="3">
                  <c:v>1.5024271199999999</c:v>
                </c:pt>
                <c:pt idx="4">
                  <c:v>1.1875207210000001</c:v>
                </c:pt>
                <c:pt idx="5">
                  <c:v>1.10720997</c:v>
                </c:pt>
                <c:pt idx="6">
                  <c:v>1.1875207210000001</c:v>
                </c:pt>
                <c:pt idx="7">
                  <c:v>1.222716471</c:v>
                </c:pt>
                <c:pt idx="8">
                  <c:v>1.181843588</c:v>
                </c:pt>
                <c:pt idx="9">
                  <c:v>1</c:v>
                </c:pt>
                <c:pt idx="10">
                  <c:v>0.88081359199999998</c:v>
                </c:pt>
                <c:pt idx="11">
                  <c:v>0.34242268100000001</c:v>
                </c:pt>
                <c:pt idx="12">
                  <c:v>2</c:v>
                </c:pt>
                <c:pt idx="13">
                  <c:v>1.9518230350000001</c:v>
                </c:pt>
                <c:pt idx="14">
                  <c:v>1.9294189260000001</c:v>
                </c:pt>
                <c:pt idx="15">
                  <c:v>1.7558748559999999</c:v>
                </c:pt>
                <c:pt idx="16">
                  <c:v>1.5682017239999999</c:v>
                </c:pt>
                <c:pt idx="17">
                  <c:v>1.419955748</c:v>
                </c:pt>
                <c:pt idx="18">
                  <c:v>1.2988530760000001</c:v>
                </c:pt>
                <c:pt idx="19">
                  <c:v>1.178976947</c:v>
                </c:pt>
                <c:pt idx="20">
                  <c:v>1.198657087</c:v>
                </c:pt>
                <c:pt idx="21">
                  <c:v>1.1238516409999999</c:v>
                </c:pt>
                <c:pt idx="22">
                  <c:v>1.025305865</c:v>
                </c:pt>
                <c:pt idx="23">
                  <c:v>1.025305865</c:v>
                </c:pt>
                <c:pt idx="24">
                  <c:v>0.85733249600000005</c:v>
                </c:pt>
                <c:pt idx="25">
                  <c:v>0.83884909100000005</c:v>
                </c:pt>
                <c:pt idx="26">
                  <c:v>0.79239168900000001</c:v>
                </c:pt>
                <c:pt idx="27">
                  <c:v>0.75587485600000004</c:v>
                </c:pt>
                <c:pt idx="28">
                  <c:v>0.75587485600000004</c:v>
                </c:pt>
                <c:pt idx="29">
                  <c:v>0.75587485600000004</c:v>
                </c:pt>
                <c:pt idx="30">
                  <c:v>0.176091259</c:v>
                </c:pt>
                <c:pt idx="31">
                  <c:v>2.4065401799999999</c:v>
                </c:pt>
                <c:pt idx="32">
                  <c:v>2.2013971240000001</c:v>
                </c:pt>
                <c:pt idx="33">
                  <c:v>2.1583624920000002</c:v>
                </c:pt>
                <c:pt idx="34">
                  <c:v>1.7075701759999999</c:v>
                </c:pt>
                <c:pt idx="35">
                  <c:v>1.6812412370000001</c:v>
                </c:pt>
              </c:numCache>
            </c:numRef>
          </c:yVal>
          <c:smooth val="0"/>
          <c:extLst>
            <c:ext xmlns:c16="http://schemas.microsoft.com/office/drawing/2014/chart" uri="{C3380CC4-5D6E-409C-BE32-E72D297353CC}">
              <c16:uniqueId val="{00000001-814E-46D6-B76F-8272980A141D}"/>
            </c:ext>
          </c:extLst>
        </c:ser>
        <c:dLbls>
          <c:showLegendKey val="0"/>
          <c:showVal val="0"/>
          <c:showCatName val="0"/>
          <c:showSerName val="0"/>
          <c:showPercent val="0"/>
          <c:showBubbleSize val="0"/>
        </c:dLbls>
        <c:axId val="789816056"/>
        <c:axId val="789816712"/>
      </c:scatterChart>
      <c:valAx>
        <c:axId val="789816056"/>
        <c:scaling>
          <c:orientation val="minMax"/>
          <c:max val="60"/>
        </c:scaling>
        <c:delete val="0"/>
        <c:axPos val="b"/>
        <c:numFmt formatCode="General" sourceLinked="1"/>
        <c:majorTickMark val="none"/>
        <c:minorTickMark val="none"/>
        <c:tickLblPos val="nextTo"/>
        <c:spPr>
          <a:noFill/>
          <a:ln w="50800" cap="rnd" cmpd="sng" algn="ctr">
            <a:solidFill>
              <a:sysClr val="window" lastClr="FFFFFF"/>
            </a:solidFill>
            <a:beve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789816712"/>
        <c:crosses val="autoZero"/>
        <c:crossBetween val="midCat"/>
      </c:valAx>
      <c:valAx>
        <c:axId val="789816712"/>
        <c:scaling>
          <c:orientation val="minMax"/>
          <c:max val="2.5"/>
        </c:scaling>
        <c:delete val="0"/>
        <c:axPos val="l"/>
        <c:numFmt formatCode="General" sourceLinked="1"/>
        <c:majorTickMark val="none"/>
        <c:minorTickMark val="none"/>
        <c:tickLblPos val="nextTo"/>
        <c:spPr>
          <a:noFill/>
          <a:ln w="50800" cap="rnd" cmpd="sng" algn="ctr">
            <a:solidFill>
              <a:sysClr val="window" lastClr="FFFFFF"/>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789816056"/>
        <c:crossesAt val="0"/>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spPr>
            <a:ln w="63500" cap="rnd">
              <a:solidFill>
                <a:schemeClr val="bg1"/>
              </a:solidFill>
              <a:round/>
            </a:ln>
            <a:effectLst/>
          </c:spPr>
          <c:marker>
            <c:symbol val="none"/>
          </c:marker>
          <c:val>
            <c:numRef>
              <c:f>Sheet1!$C$5:$C$10</c:f>
              <c:numCache>
                <c:formatCode>General</c:formatCode>
                <c:ptCount val="6"/>
                <c:pt idx="0">
                  <c:v>80</c:v>
                </c:pt>
                <c:pt idx="1">
                  <c:v>30</c:v>
                </c:pt>
                <c:pt idx="2">
                  <c:v>80</c:v>
                </c:pt>
                <c:pt idx="3">
                  <c:v>65</c:v>
                </c:pt>
                <c:pt idx="4">
                  <c:v>85</c:v>
                </c:pt>
                <c:pt idx="5">
                  <c:v>72</c:v>
                </c:pt>
              </c:numCache>
            </c:numRef>
          </c:val>
          <c:extLst>
            <c:ext xmlns:c16="http://schemas.microsoft.com/office/drawing/2014/chart" uri="{C3380CC4-5D6E-409C-BE32-E72D297353CC}">
              <c16:uniqueId val="{00000000-B9B4-49F1-A6CA-6FF795224B2A}"/>
            </c:ext>
          </c:extLst>
        </c:ser>
        <c:dLbls>
          <c:showLegendKey val="0"/>
          <c:showVal val="0"/>
          <c:showCatName val="0"/>
          <c:showSerName val="0"/>
          <c:showPercent val="0"/>
          <c:showBubbleSize val="0"/>
        </c:dLbls>
        <c:axId val="581565488"/>
        <c:axId val="581566144"/>
      </c:radarChart>
      <c:catAx>
        <c:axId val="581565488"/>
        <c:scaling>
          <c:orientation val="minMax"/>
        </c:scaling>
        <c:delete val="1"/>
        <c:axPos val="b"/>
        <c:majorTickMark val="none"/>
        <c:minorTickMark val="none"/>
        <c:tickLblPos val="nextTo"/>
        <c:crossAx val="581566144"/>
        <c:crosses val="autoZero"/>
        <c:auto val="1"/>
        <c:lblAlgn val="ctr"/>
        <c:lblOffset val="100"/>
        <c:noMultiLvlLbl val="0"/>
      </c:catAx>
      <c:valAx>
        <c:axId val="581566144"/>
        <c:scaling>
          <c:orientation val="minMax"/>
        </c:scaling>
        <c:delete val="1"/>
        <c:axPos val="l"/>
        <c:majorGridlines>
          <c:spPr>
            <a:ln w="38100" cap="flat" cmpd="sng" algn="ctr">
              <a:solidFill>
                <a:schemeClr val="bg1"/>
              </a:solidFill>
              <a:round/>
            </a:ln>
            <a:effectLst/>
          </c:spPr>
        </c:majorGridlines>
        <c:numFmt formatCode="General" sourceLinked="1"/>
        <c:majorTickMark val="none"/>
        <c:minorTickMark val="none"/>
        <c:tickLblPos val="nextTo"/>
        <c:crossAx val="58156548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58029408502089"/>
          <c:y val="7.2170706662102874E-2"/>
          <c:w val="0.85250199331148913"/>
          <c:h val="0.8745823749342136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0-6203-4007-B922-0632B2DD9FA2}"/>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15</c:v>
                </c:pt>
              </c:numCache>
            </c:numRef>
          </c:val>
          <c:extLst>
            <c:ext xmlns:c16="http://schemas.microsoft.com/office/drawing/2014/chart" uri="{C3380CC4-5D6E-409C-BE32-E72D297353CC}">
              <c16:uniqueId val="{00000001-6203-4007-B922-0632B2DD9FA2}"/>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20</c:v>
                </c:pt>
              </c:numCache>
            </c:numRef>
          </c:val>
          <c:extLst>
            <c:ext xmlns:c16="http://schemas.microsoft.com/office/drawing/2014/chart" uri="{C3380CC4-5D6E-409C-BE32-E72D297353CC}">
              <c16:uniqueId val="{00000002-6203-4007-B922-0632B2DD9FA2}"/>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27</c:v>
                </c:pt>
              </c:numCache>
            </c:numRef>
          </c:val>
          <c:extLst>
            <c:ext xmlns:c16="http://schemas.microsoft.com/office/drawing/2014/chart" uri="{C3380CC4-5D6E-409C-BE32-E72D297353CC}">
              <c16:uniqueId val="{00000003-6203-4007-B922-0632B2DD9FA2}"/>
            </c:ext>
          </c:extLst>
        </c:ser>
        <c:ser>
          <c:idx val="4"/>
          <c:order val="4"/>
          <c:tx>
            <c:strRef>
              <c:f>Sheet1!$F$1</c:f>
              <c:strCache>
                <c:ptCount val="1"/>
                <c:pt idx="0">
                  <c:v>Series 5</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35</c:v>
                </c:pt>
              </c:numCache>
            </c:numRef>
          </c:val>
          <c:extLst>
            <c:ext xmlns:c16="http://schemas.microsoft.com/office/drawing/2014/chart" uri="{C3380CC4-5D6E-409C-BE32-E72D297353CC}">
              <c16:uniqueId val="{00000004-6203-4007-B922-0632B2DD9FA2}"/>
            </c:ext>
          </c:extLst>
        </c:ser>
        <c:dLbls>
          <c:showLegendKey val="0"/>
          <c:showVal val="0"/>
          <c:showCatName val="0"/>
          <c:showSerName val="0"/>
          <c:showPercent val="0"/>
          <c:showBubbleSize val="0"/>
        </c:dLbls>
        <c:gapWidth val="219"/>
        <c:overlap val="-27"/>
        <c:axId val="468251280"/>
        <c:axId val="468250296"/>
      </c:barChart>
      <c:catAx>
        <c:axId val="468251280"/>
        <c:scaling>
          <c:orientation val="minMax"/>
        </c:scaling>
        <c:delete val="1"/>
        <c:axPos val="b"/>
        <c:numFmt formatCode="General" sourceLinked="1"/>
        <c:majorTickMark val="none"/>
        <c:minorTickMark val="none"/>
        <c:tickLblPos val="nextTo"/>
        <c:crossAx val="468250296"/>
        <c:crosses val="autoZero"/>
        <c:auto val="1"/>
        <c:lblAlgn val="ctr"/>
        <c:lblOffset val="100"/>
        <c:noMultiLvlLbl val="0"/>
      </c:catAx>
      <c:valAx>
        <c:axId val="4682502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46825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97408550819798E-2"/>
          <c:y val="0.15525306336647668"/>
          <c:w val="0.62191548017014875"/>
          <c:h val="0.75603090042410803"/>
        </c:manualLayout>
      </c:layout>
      <c:pieChart>
        <c:varyColors val="1"/>
        <c:ser>
          <c:idx val="0"/>
          <c:order val="0"/>
          <c:tx>
            <c:strRef>
              <c:f>Sheet1!$B$1</c:f>
              <c:strCache>
                <c:ptCount val="1"/>
                <c:pt idx="0">
                  <c:v>Sales</c:v>
                </c:pt>
              </c:strCache>
            </c:strRef>
          </c:tx>
          <c:explosion val="8"/>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81-4EBC-B27C-4713B85F54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81-4EBC-B27C-4713B85F54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81-4EBC-B27C-4713B85F54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81-4EBC-B27C-4713B85F546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581-4EBC-B27C-4713B85F54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987D-4CD8-A128-EF140782E82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987D-4CD8-A128-EF140782E826}"/>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987D-4CD8-A128-EF140782E826}"/>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3.5</c:v>
                </c:pt>
              </c:numCache>
            </c:numRef>
          </c:val>
          <c:extLst>
            <c:ext xmlns:c16="http://schemas.microsoft.com/office/drawing/2014/chart" uri="{C3380CC4-5D6E-409C-BE32-E72D297353CC}">
              <c16:uniqueId val="{00000003-987D-4CD8-A128-EF140782E826}"/>
            </c:ext>
          </c:extLst>
        </c:ser>
        <c:dLbls>
          <c:showLegendKey val="0"/>
          <c:showVal val="0"/>
          <c:showCatName val="0"/>
          <c:showSerName val="0"/>
          <c:showPercent val="0"/>
          <c:showBubbleSize val="0"/>
        </c:dLbls>
        <c:gapWidth val="172"/>
        <c:overlap val="-30"/>
        <c:axId val="610328800"/>
        <c:axId val="610321584"/>
      </c:barChart>
      <c:catAx>
        <c:axId val="610328800"/>
        <c:scaling>
          <c:orientation val="minMax"/>
        </c:scaling>
        <c:delete val="1"/>
        <c:axPos val="l"/>
        <c:numFmt formatCode="General" sourceLinked="1"/>
        <c:majorTickMark val="none"/>
        <c:minorTickMark val="none"/>
        <c:tickLblPos val="nextTo"/>
        <c:crossAx val="610321584"/>
        <c:crosses val="autoZero"/>
        <c:auto val="1"/>
        <c:lblAlgn val="ctr"/>
        <c:lblOffset val="100"/>
        <c:noMultiLvlLbl val="0"/>
      </c:catAx>
      <c:valAx>
        <c:axId val="61032158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61032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65B7E-92AE-4A0B-A256-8E18202DB908}" type="datetimeFigureOut">
              <a:rPr lang="en-US" smtClean="0"/>
              <a:t>3/21/2024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762E2-4E05-4B60-BA49-475A60DC83EE}" type="slidenum">
              <a:rPr lang="en-US" smtClean="0"/>
              <a:t>‹#›</a:t>
            </a:fld>
            <a:endParaRPr lang="en-US"/>
          </a:p>
        </p:txBody>
      </p:sp>
    </p:spTree>
    <p:extLst>
      <p:ext uri="{BB962C8B-B14F-4D97-AF65-F5344CB8AC3E}">
        <p14:creationId xmlns:p14="http://schemas.microsoft.com/office/powerpoint/2010/main" val="415026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5000"/>
              </a:lnSpc>
            </a:pPr>
            <a:endParaRPr lang="en-US" dirty="0"/>
          </a:p>
        </p:txBody>
      </p:sp>
      <p:sp>
        <p:nvSpPr>
          <p:cNvPr id="4" name="Slide Number Placeholder 3"/>
          <p:cNvSpPr>
            <a:spLocks noGrp="1"/>
          </p:cNvSpPr>
          <p:nvPr>
            <p:ph type="sldNum" sz="quarter" idx="10"/>
          </p:nvPr>
        </p:nvSpPr>
        <p:spPr/>
        <p:txBody>
          <a:bodyPr/>
          <a:lstStyle/>
          <a:p>
            <a:fld id="{DB7762E2-4E05-4B60-BA49-475A60DC83EE}" type="slidenum">
              <a:rPr lang="en-US" smtClean="0"/>
              <a:t>1</a:t>
            </a:fld>
            <a:endParaRPr lang="en-US"/>
          </a:p>
        </p:txBody>
      </p:sp>
    </p:spTree>
    <p:extLst>
      <p:ext uri="{BB962C8B-B14F-4D97-AF65-F5344CB8AC3E}">
        <p14:creationId xmlns:p14="http://schemas.microsoft.com/office/powerpoint/2010/main" val="65426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grateful for the funding received through the Multistate grant and are proud of what we’ve been able to accomplish in the last year. We have invited every US state and  Canadian province. We are still working on inviting Mexican states and Native American nations. </a:t>
            </a:r>
          </a:p>
          <a:p>
            <a:r>
              <a:rPr lang="en-US" dirty="0"/>
              <a:t>We are working on a variety of publications and have already published one paper looking at sample sizes for estimating disease prevalence in free-ranging wildlife. For the CWD Data Warehouse, we have both a production version for users and a sandbox version as a testing environment. We are currently working on expanding the Warehouse platform to be useful for all species and disease issues. We have published 17 state/province datasets in the Cornell </a:t>
            </a:r>
            <a:r>
              <a:rPr lang="en-US" dirty="0" err="1"/>
              <a:t>eCommons</a:t>
            </a:r>
            <a:r>
              <a:rPr lang="en-US" dirty="0"/>
              <a:t> and have 2 summarized datasets that we are currently revising. We have 7 models already in the warehouse, one of which is the Hazard model that we used to detect the very 1</a:t>
            </a:r>
            <a:r>
              <a:rPr lang="en-US" baseline="30000" dirty="0"/>
              <a:t>st</a:t>
            </a:r>
            <a:r>
              <a:rPr lang="en-US" dirty="0"/>
              <a:t> cases of CWD in TN, AL, and FL; and 2 external products where we have structured a data download for easier usage. We’ve also given 4 presentations and 1 workshop. </a:t>
            </a:r>
          </a:p>
        </p:txBody>
      </p:sp>
      <p:sp>
        <p:nvSpPr>
          <p:cNvPr id="4" name="Slide Number Placeholder 3"/>
          <p:cNvSpPr>
            <a:spLocks noGrp="1"/>
          </p:cNvSpPr>
          <p:nvPr>
            <p:ph type="sldNum" sz="quarter" idx="5"/>
          </p:nvPr>
        </p:nvSpPr>
        <p:spPr/>
        <p:txBody>
          <a:bodyPr/>
          <a:lstStyle/>
          <a:p>
            <a:fld id="{DB7762E2-4E05-4B60-BA49-475A60DC83EE}" type="slidenum">
              <a:rPr lang="en-US" smtClean="0"/>
              <a:t>10</a:t>
            </a:fld>
            <a:endParaRPr lang="en-US"/>
          </a:p>
        </p:txBody>
      </p:sp>
    </p:spTree>
    <p:extLst>
      <p:ext uri="{BB962C8B-B14F-4D97-AF65-F5344CB8AC3E}">
        <p14:creationId xmlns:p14="http://schemas.microsoft.com/office/powerpoint/2010/main" val="270495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We have a website for SOP4CWD that you can scan the QR code there. We’d also like to thank the state wildlife agencies that have specifically contributed to the CWD Data Warehouse and of course the Multistate Conservation Grant. Unfortunately, we submitted a number of proposals in 2023 and were not successful with acquiring funding from USDA or NSF.</a:t>
            </a:r>
          </a:p>
        </p:txBody>
      </p:sp>
      <p:sp>
        <p:nvSpPr>
          <p:cNvPr id="4" name="Slide Number Placeholder 3"/>
          <p:cNvSpPr>
            <a:spLocks noGrp="1"/>
          </p:cNvSpPr>
          <p:nvPr>
            <p:ph type="sldNum" sz="quarter" idx="10"/>
          </p:nvPr>
        </p:nvSpPr>
        <p:spPr/>
        <p:txBody>
          <a:bodyPr/>
          <a:lstStyle/>
          <a:p>
            <a:fld id="{9A5C0E3F-AA4C-4A85-A6BC-0330C96266EF}" type="slidenum">
              <a:rPr lang="en-US" smtClean="0"/>
              <a:t>11</a:t>
            </a:fld>
            <a:endParaRPr lang="en-US"/>
          </a:p>
        </p:txBody>
      </p:sp>
    </p:spTree>
    <p:extLst>
      <p:ext uri="{BB962C8B-B14F-4D97-AF65-F5344CB8AC3E}">
        <p14:creationId xmlns:p14="http://schemas.microsoft.com/office/powerpoint/2010/main" val="253264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Here is an example of the kind of data we store in the Warehouse. In addition to the expected CWD cases, sampling intensity, apparent prevalence, we also can house data on cervid facilities, meat processors and taxidermists, demographic data, and agencies expenses.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fld id="{9A5C0E3F-AA4C-4A85-A6BC-0330C96266EF}" type="slidenum">
              <a:rPr lang="en-US" smtClean="0"/>
              <a:t>12</a:t>
            </a:fld>
            <a:endParaRPr lang="en-US"/>
          </a:p>
        </p:txBody>
      </p:sp>
    </p:spTree>
    <p:extLst>
      <p:ext uri="{BB962C8B-B14F-4D97-AF65-F5344CB8AC3E}">
        <p14:creationId xmlns:p14="http://schemas.microsoft.com/office/powerpoint/2010/main" val="284983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aseline="0" dirty="0"/>
              <a:t>Zooming out, we can see the region’s </a:t>
            </a:r>
            <a:r>
              <a:rPr lang="en-US" sz="1800" dirty="0"/>
              <a:t>best-available information pertaining to the status and distribution of disease across local, state, regional, or even international boundaries. </a:t>
            </a:r>
          </a:p>
          <a:p>
            <a:endParaRPr lang="en-US" sz="1800" baseline="0" dirty="0"/>
          </a:p>
        </p:txBody>
      </p:sp>
      <p:sp>
        <p:nvSpPr>
          <p:cNvPr id="4" name="Slide Number Placeholder 3"/>
          <p:cNvSpPr>
            <a:spLocks noGrp="1"/>
          </p:cNvSpPr>
          <p:nvPr>
            <p:ph type="sldNum" sz="quarter" idx="10"/>
          </p:nvPr>
        </p:nvSpPr>
        <p:spPr/>
        <p:txBody>
          <a:bodyPr/>
          <a:lstStyle/>
          <a:p>
            <a:fld id="{9A5C0E3F-AA4C-4A85-A6BC-0330C96266EF}" type="slidenum">
              <a:rPr lang="en-US" smtClean="0"/>
              <a:t>13</a:t>
            </a:fld>
            <a:endParaRPr lang="en-US"/>
          </a:p>
        </p:txBody>
      </p:sp>
    </p:spTree>
    <p:extLst>
      <p:ext uri="{BB962C8B-B14F-4D97-AF65-F5344CB8AC3E}">
        <p14:creationId xmlns:p14="http://schemas.microsoft.com/office/powerpoint/2010/main" val="371063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major priorities was making complicated models accessible to your non-technical users, like an agency biologist. We worked very hard to make these models as much point-and-click as possible. Th idea behind these models is that they can be used as decision-support tools to explore different options for surveillance and management. </a:t>
            </a:r>
          </a:p>
        </p:txBody>
      </p:sp>
      <p:sp>
        <p:nvSpPr>
          <p:cNvPr id="4" name="Slide Number Placeholder 3"/>
          <p:cNvSpPr>
            <a:spLocks noGrp="1"/>
          </p:cNvSpPr>
          <p:nvPr>
            <p:ph type="sldNum" sz="quarter" idx="5"/>
          </p:nvPr>
        </p:nvSpPr>
        <p:spPr/>
        <p:txBody>
          <a:bodyPr/>
          <a:lstStyle/>
          <a:p>
            <a:fld id="{DB7762E2-4E05-4B60-BA49-475A60DC83EE}" type="slidenum">
              <a:rPr lang="en-US" smtClean="0"/>
              <a:t>14</a:t>
            </a:fld>
            <a:endParaRPr lang="en-US"/>
          </a:p>
        </p:txBody>
      </p:sp>
    </p:spTree>
    <p:extLst>
      <p:ext uri="{BB962C8B-B14F-4D97-AF65-F5344CB8AC3E}">
        <p14:creationId xmlns:p14="http://schemas.microsoft.com/office/powerpoint/2010/main" val="286339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instance, the hazard model is used to quantify the risk of CWD introduction. Known hazards or potential sources of CWD, are scored based on agency knowledge to come up with an overall measure of risk for each management unit. The model then distributes a statewide sampling quota proportionately across the state based on introduction risk and deer densities.</a:t>
            </a:r>
          </a:p>
          <a:p>
            <a:endParaRPr lang="en-US" dirty="0"/>
          </a:p>
        </p:txBody>
      </p:sp>
      <p:sp>
        <p:nvSpPr>
          <p:cNvPr id="4" name="Slide Number Placeholder 3"/>
          <p:cNvSpPr>
            <a:spLocks noGrp="1"/>
          </p:cNvSpPr>
          <p:nvPr>
            <p:ph type="sldNum" sz="quarter" idx="5"/>
          </p:nvPr>
        </p:nvSpPr>
        <p:spPr/>
        <p:txBody>
          <a:bodyPr/>
          <a:lstStyle/>
          <a:p>
            <a:fld id="{9A5C0E3F-AA4C-4A85-A6BC-0330C96266EF}" type="slidenum">
              <a:rPr lang="en-US" smtClean="0"/>
              <a:t>15</a:t>
            </a:fld>
            <a:endParaRPr lang="en-US"/>
          </a:p>
        </p:txBody>
      </p:sp>
    </p:spTree>
    <p:extLst>
      <p:ext uri="{BB962C8B-B14F-4D97-AF65-F5344CB8AC3E}">
        <p14:creationId xmlns:p14="http://schemas.microsoft.com/office/powerpoint/2010/main" val="355138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Light" panose="020F0302020204030204" pitchFamily="34" charset="0"/>
              </a:rPr>
              <a:t>The Sampling Optimization model, which is a combinatorial optimization algorithm that accounts for costs and benefits of sampling across a state, given a program budget, surveillance costs, desired benefits, and risks of introduction and spread. The output is a set of sampling quotas by management unit that tell the user where they can get the most benefit of sampling for the least cost or a fixed cost.</a:t>
            </a:r>
          </a:p>
          <a:p>
            <a:endParaRPr lang="en-US" dirty="0"/>
          </a:p>
        </p:txBody>
      </p:sp>
      <p:sp>
        <p:nvSpPr>
          <p:cNvPr id="4" name="Slide Number Placeholder 3"/>
          <p:cNvSpPr>
            <a:spLocks noGrp="1"/>
          </p:cNvSpPr>
          <p:nvPr>
            <p:ph type="sldNum" sz="quarter" idx="5"/>
          </p:nvPr>
        </p:nvSpPr>
        <p:spPr/>
        <p:txBody>
          <a:bodyPr/>
          <a:lstStyle/>
          <a:p>
            <a:fld id="{9A5C0E3F-AA4C-4A85-A6BC-0330C96266EF}" type="slidenum">
              <a:rPr lang="en-US" smtClean="0"/>
              <a:t>16</a:t>
            </a:fld>
            <a:endParaRPr lang="en-US"/>
          </a:p>
        </p:txBody>
      </p:sp>
    </p:spTree>
    <p:extLst>
      <p:ext uri="{BB962C8B-B14F-4D97-AF65-F5344CB8AC3E}">
        <p14:creationId xmlns:p14="http://schemas.microsoft.com/office/powerpoint/2010/main" val="231037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outbreak response model uses a resource selection function and contact probability function based on collar data to determine the likelihood that an infected animal would have come in contact with another deer on the landscape. It generates a probability surface that can be used to determine where to set a containment zone.</a:t>
            </a:r>
          </a:p>
          <a:p>
            <a:endParaRPr lang="en-US" dirty="0"/>
          </a:p>
          <a:p>
            <a:r>
              <a:rPr lang="en-US" dirty="0"/>
              <a:t>NEXT</a:t>
            </a:r>
          </a:p>
        </p:txBody>
      </p:sp>
      <p:sp>
        <p:nvSpPr>
          <p:cNvPr id="4" name="Slide Number Placeholder 3"/>
          <p:cNvSpPr>
            <a:spLocks noGrp="1"/>
          </p:cNvSpPr>
          <p:nvPr>
            <p:ph type="sldNum" sz="quarter" idx="5"/>
          </p:nvPr>
        </p:nvSpPr>
        <p:spPr/>
        <p:txBody>
          <a:bodyPr/>
          <a:lstStyle/>
          <a:p>
            <a:fld id="{9A5C0E3F-AA4C-4A85-A6BC-0330C96266EF}" type="slidenum">
              <a:rPr lang="en-US" smtClean="0"/>
              <a:t>17</a:t>
            </a:fld>
            <a:endParaRPr lang="en-US"/>
          </a:p>
        </p:txBody>
      </p:sp>
    </p:spTree>
    <p:extLst>
      <p:ext uri="{BB962C8B-B14F-4D97-AF65-F5344CB8AC3E}">
        <p14:creationId xmlns:p14="http://schemas.microsoft.com/office/powerpoint/2010/main" val="10171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Light" panose="020F0302020204030204" pitchFamily="34" charset="0"/>
              </a:rPr>
              <a:t>The habitat risk model uses </a:t>
            </a:r>
            <a:r>
              <a:rPr lang="en-US" sz="1200" dirty="0"/>
              <a:t>Bayesian hierarchical modeling to predict risk of CWD occurrence by age/sex segment. This provides agencies with a more fine scale look at the potential risk of CWD spread which can inform agencies where to focus management activities after CWD has been detected in their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9A5C0E3F-AA4C-4A85-A6BC-0330C96266EF}" type="slidenum">
              <a:rPr lang="en-US" smtClean="0"/>
              <a:t>18</a:t>
            </a:fld>
            <a:endParaRPr lang="en-US"/>
          </a:p>
        </p:txBody>
      </p:sp>
    </p:spTree>
    <p:extLst>
      <p:ext uri="{BB962C8B-B14F-4D97-AF65-F5344CB8AC3E}">
        <p14:creationId xmlns:p14="http://schemas.microsoft.com/office/powerpoint/2010/main" val="2974097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Speed Goat Sampling Weights model is not actually in the Warehouse, but instead the Warehouse generates the necessary files to use as inputs to derive sample weights that reflect the different statistical probabilities that different age-sex segments will test positive for CWD.</a:t>
            </a:r>
          </a:p>
        </p:txBody>
      </p:sp>
      <p:sp>
        <p:nvSpPr>
          <p:cNvPr id="4" name="Slide Number Placeholder 3"/>
          <p:cNvSpPr>
            <a:spLocks noGrp="1"/>
          </p:cNvSpPr>
          <p:nvPr>
            <p:ph type="sldNum" sz="quarter" idx="5"/>
          </p:nvPr>
        </p:nvSpPr>
        <p:spPr/>
        <p:txBody>
          <a:bodyPr/>
          <a:lstStyle/>
          <a:p>
            <a:fld id="{9A5C0E3F-AA4C-4A85-A6BC-0330C96266EF}" type="slidenum">
              <a:rPr lang="en-US" smtClean="0"/>
              <a:t>19</a:t>
            </a:fld>
            <a:endParaRPr lang="en-US"/>
          </a:p>
        </p:txBody>
      </p:sp>
    </p:spTree>
    <p:extLst>
      <p:ext uri="{BB962C8B-B14F-4D97-AF65-F5344CB8AC3E}">
        <p14:creationId xmlns:p14="http://schemas.microsoft.com/office/powerpoint/2010/main" val="331722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state and province was doing things a little bit differently. Don’t have to recreate the wheel. </a:t>
            </a:r>
          </a:p>
          <a:p>
            <a:r>
              <a:rPr lang="en-US" dirty="0"/>
              <a:t>Scott Chiavacci (USGS) estimated state natural resource agencies spent over $25.5M spend in FY2020 on CWD. Ag agencies spent $2.9M.</a:t>
            </a:r>
          </a:p>
        </p:txBody>
      </p:sp>
      <p:sp>
        <p:nvSpPr>
          <p:cNvPr id="4" name="Slide Number Placeholder 3"/>
          <p:cNvSpPr>
            <a:spLocks noGrp="1"/>
          </p:cNvSpPr>
          <p:nvPr>
            <p:ph type="sldNum" sz="quarter" idx="5"/>
          </p:nvPr>
        </p:nvSpPr>
        <p:spPr/>
        <p:txBody>
          <a:bodyPr/>
          <a:lstStyle/>
          <a:p>
            <a:fld id="{DB7762E2-4E05-4B60-BA49-475A60DC83EE}" type="slidenum">
              <a:rPr lang="en-US" smtClean="0"/>
              <a:t>2</a:t>
            </a:fld>
            <a:endParaRPr lang="en-US"/>
          </a:p>
        </p:txBody>
      </p:sp>
    </p:spTree>
    <p:extLst>
      <p:ext uri="{BB962C8B-B14F-4D97-AF65-F5344CB8AC3E}">
        <p14:creationId xmlns:p14="http://schemas.microsoft.com/office/powerpoint/2010/main" val="415840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Agencies can use model outputs to set surveillance quotas, then track progress towards those quotas through a data visualization like this.</a:t>
            </a:r>
          </a:p>
          <a:p>
            <a:endParaRPr lang="en-US" sz="1000" dirty="0"/>
          </a:p>
          <a:p>
            <a:r>
              <a:rPr lang="en-US" sz="1000" dirty="0"/>
              <a:t>NEXT</a:t>
            </a:r>
          </a:p>
        </p:txBody>
      </p:sp>
      <p:sp>
        <p:nvSpPr>
          <p:cNvPr id="4" name="Slide Number Placeholder 3"/>
          <p:cNvSpPr>
            <a:spLocks noGrp="1"/>
          </p:cNvSpPr>
          <p:nvPr>
            <p:ph type="sldNum" sz="quarter" idx="10"/>
          </p:nvPr>
        </p:nvSpPr>
        <p:spPr/>
        <p:txBody>
          <a:bodyPr/>
          <a:lstStyle/>
          <a:p>
            <a:fld id="{9A5C0E3F-AA4C-4A85-A6BC-0330C96266EF}" type="slidenum">
              <a:rPr lang="en-US" smtClean="0"/>
              <a:t>20</a:t>
            </a:fld>
            <a:endParaRPr lang="en-US"/>
          </a:p>
        </p:txBody>
      </p:sp>
    </p:spTree>
    <p:extLst>
      <p:ext uri="{BB962C8B-B14F-4D97-AF65-F5344CB8AC3E}">
        <p14:creationId xmlns:p14="http://schemas.microsoft.com/office/powerpoint/2010/main" val="337681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are we doing next? We are always thinking of how to maximize the benefits to wildlife agencies to encourage them to use the Warehouse. We see better adoption if we can build workflow improvements in for each individual state. We are working on linking the USDA messaging service to deliver CWD results to the Data Warehouse for the agencies that want to use that service. We’re are getting the new models in. We continue to invite and support all U.S. states, Canadian provinces, Mexican states, and tribes to use this system if they want. </a:t>
            </a:r>
          </a:p>
          <a:p>
            <a:r>
              <a:rPr lang="en-US" dirty="0"/>
              <a:t>We have had discussions with the folks in USGS about their CWD tissue repository to see if we could serve as the data hub for that project. </a:t>
            </a:r>
          </a:p>
          <a:p>
            <a:r>
              <a:rPr lang="en-US" dirty="0"/>
              <a:t>Lastly, we’re trying to think about the long-term planning of this system. Can this be a new paradigm in how we do wildlife health surveillance?</a:t>
            </a:r>
          </a:p>
        </p:txBody>
      </p:sp>
      <p:sp>
        <p:nvSpPr>
          <p:cNvPr id="4" name="Slide Number Placeholder 3"/>
          <p:cNvSpPr>
            <a:spLocks noGrp="1"/>
          </p:cNvSpPr>
          <p:nvPr>
            <p:ph type="sldNum" sz="quarter" idx="5"/>
          </p:nvPr>
        </p:nvSpPr>
        <p:spPr/>
        <p:txBody>
          <a:bodyPr/>
          <a:lstStyle/>
          <a:p>
            <a:fld id="{9A5C0E3F-AA4C-4A85-A6BC-0330C96266EF}" type="slidenum">
              <a:rPr lang="en-US" smtClean="0"/>
              <a:t>21</a:t>
            </a:fld>
            <a:endParaRPr lang="en-US"/>
          </a:p>
        </p:txBody>
      </p:sp>
    </p:spTree>
    <p:extLst>
      <p:ext uri="{BB962C8B-B14F-4D97-AF65-F5344CB8AC3E}">
        <p14:creationId xmlns:p14="http://schemas.microsoft.com/office/powerpoint/2010/main" val="55910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e’ve</a:t>
            </a:r>
            <a:r>
              <a:rPr lang="en-US" dirty="0"/>
              <a:t> worked with a number of wildlife agencies to help them transition to using more robust digital data collection processes. We always recommend moving to using barcodes. That’s pretty critical for sample tracking and data quality control. </a:t>
            </a:r>
          </a:p>
          <a:p>
            <a:endParaRPr lang="en-US" dirty="0"/>
          </a:p>
          <a:p>
            <a:r>
              <a:rPr lang="en-US" dirty="0"/>
              <a:t>We also transitioned agencies from using paper forms to ESRI Survey123. It seems every wildlife agency is already familiar with ESRI Survey 123 and is comfortable using </a:t>
            </a:r>
            <a:r>
              <a:rPr lang="en-US" dirty="0" err="1"/>
              <a:t>itf</a:t>
            </a:r>
            <a:r>
              <a:rPr lang="en-US" dirty="0"/>
              <a:t> for data collection and sample processing.</a:t>
            </a:r>
          </a:p>
          <a:p>
            <a:endParaRPr lang="en-US" dirty="0"/>
          </a:p>
          <a:p>
            <a:r>
              <a:rPr lang="en-US" dirty="0"/>
              <a:t>NEXT</a:t>
            </a:r>
          </a:p>
        </p:txBody>
      </p:sp>
      <p:sp>
        <p:nvSpPr>
          <p:cNvPr id="4" name="Slide Number Placeholder 3"/>
          <p:cNvSpPr>
            <a:spLocks noGrp="1"/>
          </p:cNvSpPr>
          <p:nvPr>
            <p:ph type="sldNum" sz="quarter" idx="5"/>
          </p:nvPr>
        </p:nvSpPr>
        <p:spPr/>
        <p:txBody>
          <a:bodyPr/>
          <a:lstStyle/>
          <a:p>
            <a:fld id="{9A5C0E3F-AA4C-4A85-A6BC-0330C96266EF}" type="slidenum">
              <a:rPr lang="en-US" smtClean="0"/>
              <a:t>22</a:t>
            </a:fld>
            <a:endParaRPr lang="en-US"/>
          </a:p>
        </p:txBody>
      </p:sp>
    </p:spTree>
    <p:extLst>
      <p:ext uri="{BB962C8B-B14F-4D97-AF65-F5344CB8AC3E}">
        <p14:creationId xmlns:p14="http://schemas.microsoft.com/office/powerpoint/2010/main" val="303173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worked with a number of wildlife agencies to help them transition to using more robust digital data collection processes. We always recommend moving to using barcodes. That’s pretty critical for sample tracking and data quality control. </a:t>
            </a:r>
          </a:p>
          <a:p>
            <a:endParaRPr lang="en-US" dirty="0"/>
          </a:p>
          <a:p>
            <a:r>
              <a:rPr lang="en-US" dirty="0"/>
              <a:t>We also transitioned agencies from using paper forms to ESRI Survey123. It seems every wildlife agency is already familiar with ESRI Survey 123 and is comfortable using </a:t>
            </a:r>
            <a:r>
              <a:rPr lang="en-US" dirty="0" err="1"/>
              <a:t>itf</a:t>
            </a:r>
            <a:r>
              <a:rPr lang="en-US" dirty="0"/>
              <a:t> for data collection and sample processing.</a:t>
            </a:r>
          </a:p>
          <a:p>
            <a:endParaRPr lang="en-US" dirty="0"/>
          </a:p>
          <a:p>
            <a:r>
              <a:rPr lang="en-US" dirty="0"/>
              <a:t>NEXT</a:t>
            </a:r>
          </a:p>
        </p:txBody>
      </p:sp>
      <p:sp>
        <p:nvSpPr>
          <p:cNvPr id="4" name="Slide Number Placeholder 3"/>
          <p:cNvSpPr>
            <a:spLocks noGrp="1"/>
          </p:cNvSpPr>
          <p:nvPr>
            <p:ph type="sldNum" sz="quarter" idx="5"/>
          </p:nvPr>
        </p:nvSpPr>
        <p:spPr/>
        <p:txBody>
          <a:bodyPr/>
          <a:lstStyle/>
          <a:p>
            <a:fld id="{9A5C0E3F-AA4C-4A85-A6BC-0330C96266EF}" type="slidenum">
              <a:rPr lang="en-US" smtClean="0"/>
              <a:t>23</a:t>
            </a:fld>
            <a:endParaRPr lang="en-US"/>
          </a:p>
        </p:txBody>
      </p:sp>
    </p:spTree>
    <p:extLst>
      <p:ext uri="{BB962C8B-B14F-4D97-AF65-F5344CB8AC3E}">
        <p14:creationId xmlns:p14="http://schemas.microsoft.com/office/powerpoint/2010/main" val="132926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worked with a number of wildlife agencies to help them transition to using more robust digital data collection processes. We always recommend moving to using barcodes. That’s pretty critical for sample tracking and data quality control. </a:t>
            </a:r>
          </a:p>
          <a:p>
            <a:endParaRPr lang="en-US" dirty="0"/>
          </a:p>
          <a:p>
            <a:r>
              <a:rPr lang="en-US" dirty="0"/>
              <a:t>We also transitioned agencies from using paper forms to ESRI Survey123. It seems every wildlife agency is already familiar with ESRI Survey 123 and is comfortable using </a:t>
            </a:r>
            <a:r>
              <a:rPr lang="en-US" dirty="0" err="1"/>
              <a:t>itf</a:t>
            </a:r>
            <a:r>
              <a:rPr lang="en-US" dirty="0"/>
              <a:t> for data collection and sample processing.</a:t>
            </a:r>
          </a:p>
          <a:p>
            <a:endParaRPr lang="en-US" dirty="0"/>
          </a:p>
          <a:p>
            <a:r>
              <a:rPr lang="en-US" dirty="0"/>
              <a:t>NEXT</a:t>
            </a:r>
          </a:p>
        </p:txBody>
      </p:sp>
      <p:sp>
        <p:nvSpPr>
          <p:cNvPr id="4" name="Slide Number Placeholder 3"/>
          <p:cNvSpPr>
            <a:spLocks noGrp="1"/>
          </p:cNvSpPr>
          <p:nvPr>
            <p:ph type="sldNum" sz="quarter" idx="5"/>
          </p:nvPr>
        </p:nvSpPr>
        <p:spPr/>
        <p:txBody>
          <a:bodyPr/>
          <a:lstStyle/>
          <a:p>
            <a:fld id="{9A5C0E3F-AA4C-4A85-A6BC-0330C96266EF}" type="slidenum">
              <a:rPr lang="en-US" smtClean="0"/>
              <a:t>24</a:t>
            </a:fld>
            <a:endParaRPr lang="en-US"/>
          </a:p>
        </p:txBody>
      </p:sp>
    </p:spTree>
    <p:extLst>
      <p:ext uri="{BB962C8B-B14F-4D97-AF65-F5344CB8AC3E}">
        <p14:creationId xmlns:p14="http://schemas.microsoft.com/office/powerpoint/2010/main" val="1200394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worked with a number of wildlife agencies to help them transition to using more robust digital data collection processes. We always recommend moving to using barcodes. That’s pretty critical for sample tracking and data quality control. </a:t>
            </a:r>
          </a:p>
          <a:p>
            <a:endParaRPr lang="en-US" dirty="0"/>
          </a:p>
          <a:p>
            <a:r>
              <a:rPr lang="en-US" dirty="0"/>
              <a:t>We also transitioned agencies from using paper forms to ESRI Survey123. It seems every wildlife agency is already familiar with ESRI Survey 123 and is comfortable using </a:t>
            </a:r>
            <a:r>
              <a:rPr lang="en-US" dirty="0" err="1"/>
              <a:t>itf</a:t>
            </a:r>
            <a:r>
              <a:rPr lang="en-US" dirty="0"/>
              <a:t> for data collection and sample processing.</a:t>
            </a:r>
          </a:p>
          <a:p>
            <a:endParaRPr lang="en-US" dirty="0"/>
          </a:p>
          <a:p>
            <a:r>
              <a:rPr lang="en-US" dirty="0"/>
              <a:t>NEXT</a:t>
            </a:r>
          </a:p>
        </p:txBody>
      </p:sp>
      <p:sp>
        <p:nvSpPr>
          <p:cNvPr id="4" name="Slide Number Placeholder 3"/>
          <p:cNvSpPr>
            <a:spLocks noGrp="1"/>
          </p:cNvSpPr>
          <p:nvPr>
            <p:ph type="sldNum" sz="quarter" idx="5"/>
          </p:nvPr>
        </p:nvSpPr>
        <p:spPr/>
        <p:txBody>
          <a:bodyPr/>
          <a:lstStyle/>
          <a:p>
            <a:fld id="{9A5C0E3F-AA4C-4A85-A6BC-0330C96266EF}" type="slidenum">
              <a:rPr lang="en-US" smtClean="0"/>
              <a:t>25</a:t>
            </a:fld>
            <a:endParaRPr lang="en-US"/>
          </a:p>
        </p:txBody>
      </p:sp>
    </p:spTree>
    <p:extLst>
      <p:ext uri="{BB962C8B-B14F-4D97-AF65-F5344CB8AC3E}">
        <p14:creationId xmlns:p14="http://schemas.microsoft.com/office/powerpoint/2010/main" val="175455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humor me for a minute and I will assume that everyone in the room is on board with this idea because you all are willing to adopt new ideas, trends, and technologies. You would fall on the left side of the curve with the innovators and early adopters. You see how more integration across fields will make meaningful changes. So how do we bring this to the rest of the wildlife society? Those people that might still say that wildlife health is just the absence of disease? You may have picked up on the fact that there are a lot of people in our profession that like to do things the same way they’ve always done them…</a:t>
            </a:r>
          </a:p>
          <a:p>
            <a:endParaRPr lang="en-US" dirty="0"/>
          </a:p>
          <a:p>
            <a:r>
              <a:rPr lang="en-US" dirty="0"/>
              <a:t>Start gathering people together on these issues. Focus on up and comers. Younger people need to be exposed to it. Young people want to make a change and come in to just document demise. More integration across fields to make meaningful changes. </a:t>
            </a:r>
          </a:p>
          <a:p>
            <a:endParaRPr lang="en-US" dirty="0"/>
          </a:p>
          <a:p>
            <a:r>
              <a:rPr lang="en-US" dirty="0"/>
              <a:t>I suspect that many here today are on the B-side.</a:t>
            </a:r>
          </a:p>
          <a:p>
            <a:r>
              <a:rPr lang="en-US" dirty="0"/>
              <a:t>The innovators and early adopters.</a:t>
            </a:r>
          </a:p>
          <a:p>
            <a:r>
              <a:rPr lang="en-US" dirty="0"/>
              <a:t>There are a lot of folks in our professions who are clearly on the A side.</a:t>
            </a:r>
          </a:p>
          <a:p>
            <a:r>
              <a:rPr lang="en-US" dirty="0"/>
              <a:t>How do we, or do we, bring them along?</a:t>
            </a:r>
          </a:p>
          <a:p>
            <a:r>
              <a:rPr lang="en-US" dirty="0"/>
              <a:t>CLICK</a:t>
            </a:r>
          </a:p>
          <a:p>
            <a:r>
              <a:rPr lang="en-US" dirty="0"/>
              <a:t>We also refer to different groups as green dots and grey dots</a:t>
            </a:r>
          </a:p>
          <a:p>
            <a:r>
              <a:rPr lang="en-US" dirty="0"/>
              <a:t>The green ones are on the left, embracing the new.</a:t>
            </a:r>
          </a:p>
          <a:p>
            <a:r>
              <a:rPr lang="en-US" dirty="0"/>
              <a:t>And there are shades of grey up on the hill and on the right tail.</a:t>
            </a:r>
          </a:p>
        </p:txBody>
      </p:sp>
      <p:sp>
        <p:nvSpPr>
          <p:cNvPr id="4" name="Slide Number Placeholder 3"/>
          <p:cNvSpPr>
            <a:spLocks noGrp="1"/>
          </p:cNvSpPr>
          <p:nvPr>
            <p:ph type="sldNum" sz="quarter" idx="5"/>
          </p:nvPr>
        </p:nvSpPr>
        <p:spPr/>
        <p:txBody>
          <a:bodyPr/>
          <a:lstStyle/>
          <a:p>
            <a:fld id="{28FF41C1-20FE-47DC-BB11-BE9EB2DF310D}" type="slidenum">
              <a:rPr lang="en-US" smtClean="0"/>
              <a:t>26</a:t>
            </a:fld>
            <a:endParaRPr lang="en-US"/>
          </a:p>
        </p:txBody>
      </p:sp>
    </p:spTree>
    <p:extLst>
      <p:ext uri="{BB962C8B-B14F-4D97-AF65-F5344CB8AC3E}">
        <p14:creationId xmlns:p14="http://schemas.microsoft.com/office/powerpoint/2010/main" val="83670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Often that chasm feels like it’s miles long to get new ideas to be adopted…but don’t give up hope!</a:t>
            </a:r>
          </a:p>
        </p:txBody>
      </p:sp>
      <p:sp>
        <p:nvSpPr>
          <p:cNvPr id="4" name="Slide Number Placeholder 3"/>
          <p:cNvSpPr>
            <a:spLocks noGrp="1"/>
          </p:cNvSpPr>
          <p:nvPr>
            <p:ph type="sldNum" sz="quarter" idx="5"/>
          </p:nvPr>
        </p:nvSpPr>
        <p:spPr/>
        <p:txBody>
          <a:bodyPr/>
          <a:lstStyle/>
          <a:p>
            <a:fld id="{BAAA3F68-F6A9-4440-86CC-459633700892}" type="slidenum">
              <a:rPr lang="en-US" smtClean="0"/>
              <a:t>27</a:t>
            </a:fld>
            <a:endParaRPr lang="en-US"/>
          </a:p>
        </p:txBody>
      </p:sp>
    </p:spTree>
    <p:extLst>
      <p:ext uri="{BB962C8B-B14F-4D97-AF65-F5344CB8AC3E}">
        <p14:creationId xmlns:p14="http://schemas.microsoft.com/office/powerpoint/2010/main" val="3005900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 the end of the day, this is a talk about how the science gets done and could be done better, not necessarily the scientific results. BUT…</a:t>
            </a:r>
          </a:p>
          <a:p>
            <a:pPr marL="0" marR="0" lvl="0" indent="0">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 see that the significance of wildlife health to human health is now obvious, new approaches to studying wildlife health are critical to make much needed changes. </a:t>
            </a:r>
          </a:p>
          <a:p>
            <a:pPr marL="0" marR="0" lvl="0" indent="0">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Going back to our pyramid moving from data to action, here are a few of the lessons we’ve learned at the Cornell Wildlife Health Lab that might be useful to other wildlife health professionals. 1) We’ve seen a number of new outbreaks over the past 3 years, the more we can plan now for how to work cooperatively on data collection and desired outputs – the further ahead we will be when “the next big thing” hits. 2) My statisticians begged me to remind everyone to work with a trained statistician in planning your study to ensure that you have the best data possible to derive inferences. 3) We now have cheap, easy to use technical solutions for a lot of the data collection that we do. 4) We need to think about how to modernize data collection and link systems together so that we don’t have to enter data in a million different places. 5) There’s a lot of data out there that we don’t always think about like the costs, effort, or other economic data; risk data, and more that can help get to that knowledge part of the pyramid. 6) And the last one before I get off my soap box, is that we can start looking to new analytical methods using data science to help us increase our understanding.  </a:t>
            </a:r>
          </a:p>
        </p:txBody>
      </p:sp>
      <p:sp>
        <p:nvSpPr>
          <p:cNvPr id="4" name="Slide Number Placeholder 3"/>
          <p:cNvSpPr>
            <a:spLocks noGrp="1"/>
          </p:cNvSpPr>
          <p:nvPr>
            <p:ph type="sldNum" sz="quarter" idx="5"/>
          </p:nvPr>
        </p:nvSpPr>
        <p:spPr/>
        <p:txBody>
          <a:bodyPr/>
          <a:lstStyle/>
          <a:p>
            <a:fld id="{DB7762E2-4E05-4B60-BA49-475A60DC83EE}" type="slidenum">
              <a:rPr lang="en-US" smtClean="0"/>
              <a:t>28</a:t>
            </a:fld>
            <a:endParaRPr lang="en-US"/>
          </a:p>
        </p:txBody>
      </p:sp>
    </p:spTree>
    <p:extLst>
      <p:ext uri="{BB962C8B-B14F-4D97-AF65-F5344CB8AC3E}">
        <p14:creationId xmlns:p14="http://schemas.microsoft.com/office/powerpoint/2010/main" val="1629838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AAA3F68-F6A9-4440-86CC-459633700892}" type="slidenum">
              <a:rPr lang="en-US" smtClean="0"/>
              <a:t>29</a:t>
            </a:fld>
            <a:endParaRPr lang="en-US"/>
          </a:p>
        </p:txBody>
      </p:sp>
    </p:spTree>
    <p:extLst>
      <p:ext uri="{BB962C8B-B14F-4D97-AF65-F5344CB8AC3E}">
        <p14:creationId xmlns:p14="http://schemas.microsoft.com/office/powerpoint/2010/main" val="168251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get there, we need to ensure that the base of our pyramid – the “data” is solid before we start working our way up the scale so we will focus on that part today…</a:t>
            </a:r>
          </a:p>
          <a:p>
            <a:endParaRPr lang="en-US" dirty="0"/>
          </a:p>
        </p:txBody>
      </p:sp>
      <p:sp>
        <p:nvSpPr>
          <p:cNvPr id="4" name="Slide Number Placeholder 3"/>
          <p:cNvSpPr>
            <a:spLocks noGrp="1"/>
          </p:cNvSpPr>
          <p:nvPr>
            <p:ph type="sldNum" sz="quarter" idx="5"/>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060C6D3C-9EB0-4F2C-9026-3887D1CDB4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85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aseline="0" dirty="0"/>
              <a:t>A small group of us decided to do just that. Specifically, we set out to develop a novel approach to CWD surveillance in free-ranging wildlife across North America. We called this network the surveillance optimization project for chronic wasting disease, or shorthand, SOP4CWD. We </a:t>
            </a:r>
            <a:r>
              <a:rPr lang="en-US" sz="1000" dirty="0">
                <a:effectLst/>
                <a:latin typeface="Calibri" panose="020F0502020204030204" pitchFamily="34" charset="0"/>
                <a:ea typeface="Calibri" panose="020F0502020204030204" pitchFamily="34" charset="0"/>
                <a:cs typeface="Times New Roman" panose="02020603050405020304" pitchFamily="18" charset="0"/>
              </a:rPr>
              <a:t>kicked off the project in early </a:t>
            </a:r>
            <a:r>
              <a:rPr lang="en-US" sz="1000" b="0" i="0" dirty="0"/>
              <a:t>2020, just before the world shut down due to COVID-19. We convened an in-person meeting of wildlife managers, modelers, and veterinarians </a:t>
            </a:r>
            <a:r>
              <a:rPr lang="en-US" sz="1000" baseline="0" dirty="0"/>
              <a:t>to discuss the ideal wildlife disease surveillance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5C0E3F-AA4C-4A85-A6BC-0330C96266EF}" type="slidenum">
              <a:rPr lang="en-US" smtClean="0"/>
              <a:t>4</a:t>
            </a:fld>
            <a:endParaRPr lang="en-US"/>
          </a:p>
        </p:txBody>
      </p:sp>
    </p:spTree>
    <p:extLst>
      <p:ext uri="{BB962C8B-B14F-4D97-AF65-F5344CB8AC3E}">
        <p14:creationId xmlns:p14="http://schemas.microsoft.com/office/powerpoint/2010/main" val="339631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So let’s breakdown the elements of wildlife health data at the bottom of the pyramid.  We want to be able to collect information on sick and dead animals or through a designed study [CLICK], we want to be able to manage that information so it is useful [CLICK], and finally, we want to be able to share that information with interested parties [CLICK] But how could we do better with our disease surveillance by changing our collection procedures to be the most efficient and effective? </a:t>
            </a:r>
          </a:p>
          <a:p>
            <a:r>
              <a:rPr lang="en-US" sz="1200" kern="1200" baseline="0" dirty="0">
                <a:solidFill>
                  <a:schemeClr val="tx1"/>
                </a:solidFill>
                <a:effectLst/>
                <a:latin typeface="+mn-lt"/>
                <a:ea typeface="+mn-ea"/>
                <a:cs typeface="+mn-cs"/>
              </a:rPr>
              <a:t>There are criticisms now of wildlife surveillance as “just putting dots on a map” and not really leading toward any actual information. Can we say that we are “free from disease?”  or that our management activities have made a difference? Not given the non-random and unstructured methods in which we collect the majority of our samples. </a:t>
            </a:r>
          </a:p>
          <a:p>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ildlife health data systems should be set up considering specific pre-defined objectives, design strategies, reporting systems, implementation methods, and long-term system maintenance.  The collection, organization, and analysis of appropriate data is considered before implementation,</a:t>
            </a:r>
            <a:r>
              <a:rPr lang="en-US" sz="1200" kern="1200" baseline="0" dirty="0">
                <a:solidFill>
                  <a:schemeClr val="tx1"/>
                </a:solidFill>
                <a:effectLst/>
                <a:latin typeface="+mn-lt"/>
                <a:ea typeface="+mn-ea"/>
                <a:cs typeface="+mn-cs"/>
              </a:rPr>
              <a:t> along with the </a:t>
            </a:r>
            <a:r>
              <a:rPr lang="en-US" sz="1200" kern="1200" dirty="0">
                <a:solidFill>
                  <a:schemeClr val="tx1"/>
                </a:solidFill>
                <a:effectLst/>
                <a:latin typeface="+mn-lt"/>
                <a:ea typeface="+mn-ea"/>
                <a:cs typeface="+mn-cs"/>
              </a:rPr>
              <a:t>type and format of data to be gathered. </a:t>
            </a:r>
          </a:p>
          <a:p>
            <a:r>
              <a:rPr lang="en-US" sz="1200" kern="1200" dirty="0">
                <a:solidFill>
                  <a:schemeClr val="tx1"/>
                </a:solidFill>
                <a:effectLst/>
                <a:latin typeface="+mn-lt"/>
                <a:ea typeface="+mn-ea"/>
                <a:cs typeface="+mn-cs"/>
              </a:rPr>
              <a:t>standards for data storage and quality. We also want to ensure proper data entry, storage, and structuring so data integrate readily with existing and future systems.  We need s standards to guarantee data quality, as well as training and entry guidelines. On top of all that, we need guidelines to address accessibility to data users, while meeting requirements necessary for sensitive data. </a:t>
            </a:r>
            <a:endParaRPr lang="en-US" dirty="0"/>
          </a:p>
        </p:txBody>
      </p:sp>
      <p:sp>
        <p:nvSpPr>
          <p:cNvPr id="4" name="Slide Number Placeholder 3"/>
          <p:cNvSpPr>
            <a:spLocks noGrp="1"/>
          </p:cNvSpPr>
          <p:nvPr>
            <p:ph type="sldNum" sz="quarter" idx="10"/>
          </p:nvPr>
        </p:nvSpPr>
        <p:spPr/>
        <p:txBody>
          <a:bodyPr/>
          <a:lstStyle/>
          <a:p>
            <a:fld id="{79CBF9D6-562F-4FF4-9B40-4274AC25E1B7}" type="slidenum">
              <a:rPr lang="en-US" smtClean="0"/>
              <a:t>5</a:t>
            </a:fld>
            <a:endParaRPr lang="en-US"/>
          </a:p>
        </p:txBody>
      </p:sp>
    </p:spTree>
    <p:extLst>
      <p:ext uri="{BB962C8B-B14F-4D97-AF65-F5344CB8AC3E}">
        <p14:creationId xmlns:p14="http://schemas.microsoft.com/office/powerpoint/2010/main" val="130639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000" dirty="0"/>
              <a:t>So far, we have 18 state, 2 provincial wildlife agencies and 1 tribal nation, the Seneca Nation, that have started using the CWD Data Warehouse. Not all SOP4CWD have transitioned to using the CWD Data Warehouse, however, all have expressed their intent to migrate to this system and we are going to be working with them to do so.</a:t>
            </a:r>
          </a:p>
          <a:p>
            <a:pPr algn="l"/>
            <a:r>
              <a:rPr lang="en-US" sz="1000" dirty="0"/>
              <a:t>The system is available at no cost to wildlife agencies. So far, we have been able to completely support the development of the system with grants and internal funding, as well as contributions from wildlife agencies for developing specific aspects of the system. I would welcome a discussion on long term funding options, but in any case, we are expecting to be in this for the long run and have the support of our agency for that.</a:t>
            </a:r>
          </a:p>
          <a:p>
            <a:pPr algn="l"/>
            <a:r>
              <a:rPr lang="en-US" sz="1000" dirty="0"/>
              <a:t>To join the CWD Data Warehouse, we require all wildlife agencies approve of a data use agreement which defines how data may be used and who may access it, security measures and technology used. It also defines a process by which research partners may request data. Any use of the data by research partners requires explicit written approval by the wildlife agencies from which the data are being requested. Our role in this Is to facilitate and help streamline the process for both the researcher and the agencies.</a:t>
            </a:r>
          </a:p>
          <a:p>
            <a:pPr algn="l"/>
            <a:endParaRPr lang="en-US" sz="1000" dirty="0"/>
          </a:p>
          <a:p>
            <a:pPr algn="l"/>
            <a:r>
              <a:rPr lang="en-US" sz="1000" dirty="0"/>
              <a:t>I mention the DUA because I believe it is an important element of our success so far. We used a data use agreement for SOP4CWD and have written a new version for the CWD Data Warehouse. Data use agreements create clear guidelines and guardrails and are the basis for a good working relationship. We want to make sure that agencies can trust us with safeguarding their data and so we take the data use agreement very seriously.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Calibri" panose="020F0502020204030204" pitchFamily="34" charset="0"/>
              </a:rPr>
              <a:t>NEXT</a:t>
            </a:r>
          </a:p>
        </p:txBody>
      </p:sp>
      <p:sp>
        <p:nvSpPr>
          <p:cNvPr id="4" name="Slide Number Placeholder 3"/>
          <p:cNvSpPr>
            <a:spLocks noGrp="1"/>
          </p:cNvSpPr>
          <p:nvPr>
            <p:ph type="sldNum" sz="quarter" idx="10"/>
          </p:nvPr>
        </p:nvSpPr>
        <p:spPr/>
        <p:txBody>
          <a:bodyPr/>
          <a:lstStyle/>
          <a:p>
            <a:fld id="{9A5C0E3F-AA4C-4A85-A6BC-0330C96266EF}" type="slidenum">
              <a:rPr lang="en-US" smtClean="0"/>
              <a:t>6</a:t>
            </a:fld>
            <a:endParaRPr lang="en-US"/>
          </a:p>
        </p:txBody>
      </p:sp>
    </p:spTree>
    <p:extLst>
      <p:ext uri="{BB962C8B-B14F-4D97-AF65-F5344CB8AC3E}">
        <p14:creationId xmlns:p14="http://schemas.microsoft.com/office/powerpoint/2010/main" val="12258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Let’s talk a bit more about data security and privacy. This system is only intended to be used by wildlife management agencies. There no public access. Agencies decide who they give access to within their organization and how to use maps or outputs from this system for their own purposes. Agencies can see their own data. All other data displayed is summarized by county. The models can run with all the data, but you don’t see the inputs for that. </a:t>
            </a:r>
          </a:p>
          <a:p>
            <a:r>
              <a:rPr lang="en-US" sz="1800" dirty="0">
                <a:effectLst/>
                <a:latin typeface="Calibri" panose="020F0502020204030204" pitchFamily="34" charset="0"/>
                <a:ea typeface="Calibri" panose="020F0502020204030204" pitchFamily="34" charset="0"/>
              </a:rPr>
              <a:t>The Warehouse does not require or ask an agency to provide any Personally identifiable information (PII) that would which would be considered sensitive, such as hunter name and contact info. The Data Warehouse uses standard security measures for any modern database application</a:t>
            </a:r>
            <a:r>
              <a:rPr lang="en-US" dirty="0"/>
              <a:t>. The only place we have names and addresses is for the businesses: taxidermists, meat processors, and captive cervids.</a:t>
            </a:r>
          </a:p>
          <a:p>
            <a:r>
              <a:rPr lang="en-US" dirty="0"/>
              <a:t>We also created a data user agreement to make sure agencies and Cornell understand the rules of using this data. We will not distribute any data without written approval of the agency. </a:t>
            </a:r>
            <a:r>
              <a:rPr lang="en-US" sz="1800" dirty="0">
                <a:effectLst/>
                <a:latin typeface="Calibri" panose="020F0502020204030204" pitchFamily="34" charset="0"/>
                <a:ea typeface="Calibri" panose="020F0502020204030204" pitchFamily="34" charset="0"/>
              </a:rPr>
              <a:t>One purpose of the project is to make data more available for research efforts that will benefit the state wildlife agencies. To that end, we have developed a </a:t>
            </a:r>
            <a:r>
              <a:rPr lang="en-US" sz="1800" b="1" dirty="0">
                <a:effectLst/>
                <a:latin typeface="Calibri" panose="020F0502020204030204" pitchFamily="34" charset="0"/>
                <a:ea typeface="Calibri" panose="020F0502020204030204" pitchFamily="34" charset="0"/>
              </a:rPr>
              <a:t>Research Data Request</a:t>
            </a:r>
            <a:r>
              <a:rPr lang="en-US" sz="1800" dirty="0">
                <a:effectLst/>
                <a:latin typeface="Calibri" panose="020F0502020204030204" pitchFamily="34" charset="0"/>
                <a:ea typeface="Calibri" panose="020F0502020204030204" pitchFamily="34" charset="0"/>
              </a:rPr>
              <a:t> process that will make data sharing easier for both the researcher and the agency. Note that no agency data will be shared with anyone without the agency approval. </a:t>
            </a:r>
            <a:endParaRPr lang="en-US" dirty="0"/>
          </a:p>
        </p:txBody>
      </p:sp>
      <p:sp>
        <p:nvSpPr>
          <p:cNvPr id="4" name="Slide Number Placeholder 3"/>
          <p:cNvSpPr>
            <a:spLocks noGrp="1"/>
          </p:cNvSpPr>
          <p:nvPr>
            <p:ph type="sldNum" sz="quarter" idx="5"/>
          </p:nvPr>
        </p:nvSpPr>
        <p:spPr/>
        <p:txBody>
          <a:bodyPr/>
          <a:lstStyle/>
          <a:p>
            <a:fld id="{9A5C0E3F-AA4C-4A85-A6BC-0330C96266EF}" type="slidenum">
              <a:rPr lang="en-US" smtClean="0"/>
              <a:t>7</a:t>
            </a:fld>
            <a:endParaRPr lang="en-US"/>
          </a:p>
        </p:txBody>
      </p:sp>
    </p:spTree>
    <p:extLst>
      <p:ext uri="{BB962C8B-B14F-4D97-AF65-F5344CB8AC3E}">
        <p14:creationId xmlns:p14="http://schemas.microsoft.com/office/powerpoint/2010/main" val="250383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This effort seems to be working. We are gaining more users and researchers that want to be involved. We now have partners at 8 academic research institutions, coast-to-coast. We have sent out over 50 monthly updates to our contact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endParaRPr lang="en-US" sz="1000" baseline="0" dirty="0"/>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5C0E3F-AA4C-4A85-A6BC-0330C96266EF}" type="slidenum">
              <a:rPr lang="en-US" smtClean="0"/>
              <a:t>8</a:t>
            </a:fld>
            <a:endParaRPr lang="en-US"/>
          </a:p>
        </p:txBody>
      </p:sp>
    </p:spTree>
    <p:extLst>
      <p:ext uri="{BB962C8B-B14F-4D97-AF65-F5344CB8AC3E}">
        <p14:creationId xmlns:p14="http://schemas.microsoft.com/office/powerpoint/2010/main" val="45646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So what is the Warehouse? Conceptually, the system has three components: data, models, and visualizations. Wildlife agencies can upload their data or connect their agency databases to the system, manage and analyze their data via built in models, and can generate a variety of visualizations and reports that can be shared with their own staff or regionally.</a:t>
            </a:r>
            <a:endParaRPr lang="en-US" sz="1800" b="0" i="0" dirty="0">
              <a:solidFill>
                <a:srgbClr val="232F3E"/>
              </a:solidFill>
              <a:effectLst/>
              <a:latin typeface="AmazonEmber"/>
            </a:endParaRPr>
          </a:p>
        </p:txBody>
      </p:sp>
      <p:sp>
        <p:nvSpPr>
          <p:cNvPr id="4" name="Slide Number Placeholder 3"/>
          <p:cNvSpPr>
            <a:spLocks noGrp="1"/>
          </p:cNvSpPr>
          <p:nvPr>
            <p:ph type="sldNum" sz="quarter" idx="10"/>
          </p:nvPr>
        </p:nvSpPr>
        <p:spPr/>
        <p:txBody>
          <a:bodyPr/>
          <a:lstStyle/>
          <a:p>
            <a:fld id="{9A5C0E3F-AA4C-4A85-A6BC-0330C96266EF}" type="slidenum">
              <a:rPr lang="en-US" smtClean="0"/>
              <a:t>9</a:t>
            </a:fld>
            <a:endParaRPr lang="en-US"/>
          </a:p>
        </p:txBody>
      </p:sp>
    </p:spTree>
    <p:extLst>
      <p:ext uri="{BB962C8B-B14F-4D97-AF65-F5344CB8AC3E}">
        <p14:creationId xmlns:p14="http://schemas.microsoft.com/office/powerpoint/2010/main" val="609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C2B58F-0A7D-44C0-9191-8AD206A351F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1081540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2B58F-0A7D-44C0-9191-8AD206A351F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824116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2B58F-0A7D-44C0-9191-8AD206A351F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2272353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2"/>
            <a:ext cx="9144001" cy="914400"/>
          </a:xfrm>
          <a:solidFill>
            <a:srgbClr val="C0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28600" y="1554480"/>
            <a:ext cx="868680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hasCustomPrompt="1"/>
          </p:nvPr>
        </p:nvSpPr>
        <p:spPr>
          <a:xfrm>
            <a:off x="0" y="914402"/>
            <a:ext cx="9144000" cy="457200"/>
          </a:xfrm>
          <a:solidFill>
            <a:srgbClr val="E98300"/>
          </a:solidFill>
        </p:spPr>
        <p:txBody>
          <a:bodyPr>
            <a:noAutofit/>
          </a:bodyPr>
          <a:lstStyle>
            <a:lvl1pPr marL="0" indent="0">
              <a:buNone/>
              <a:defRPr sz="2400">
                <a:solidFill>
                  <a:schemeClr val="bg1"/>
                </a:solidFill>
                <a:latin typeface="+mj-lt"/>
              </a:defRPr>
            </a:lvl1pPr>
          </a:lstStyle>
          <a:p>
            <a:pPr lvl="0"/>
            <a:r>
              <a:rPr lang="en-US" dirty="0"/>
              <a:t>Click to edit subtitle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04" y="6469010"/>
            <a:ext cx="1396606" cy="36577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931" y="6469010"/>
            <a:ext cx="1762383" cy="365778"/>
          </a:xfrm>
          <a:prstGeom prst="rect">
            <a:avLst/>
          </a:prstGeom>
        </p:spPr>
      </p:pic>
    </p:spTree>
    <p:extLst>
      <p:ext uri="{BB962C8B-B14F-4D97-AF65-F5344CB8AC3E}">
        <p14:creationId xmlns:p14="http://schemas.microsoft.com/office/powerpoint/2010/main" val="139841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2B58F-0A7D-44C0-9191-8AD206A351F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3392283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2B58F-0A7D-44C0-9191-8AD206A351F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851682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2B58F-0A7D-44C0-9191-8AD206A351F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87920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2B58F-0A7D-44C0-9191-8AD206A351F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2149336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2B58F-0A7D-44C0-9191-8AD206A351F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17580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2B58F-0A7D-44C0-9191-8AD206A351F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2651763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2B58F-0A7D-44C0-9191-8AD206A351F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2923040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2B58F-0A7D-44C0-9191-8AD206A351F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DC78A-4552-418A-9B4C-17BE61593A81}" type="slidenum">
              <a:rPr lang="en-US" smtClean="0"/>
              <a:t>‹#›</a:t>
            </a:fld>
            <a:endParaRPr lang="en-US"/>
          </a:p>
        </p:txBody>
      </p:sp>
    </p:spTree>
    <p:extLst>
      <p:ext uri="{BB962C8B-B14F-4D97-AF65-F5344CB8AC3E}">
        <p14:creationId xmlns:p14="http://schemas.microsoft.com/office/powerpoint/2010/main" val="3053741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C2B58F-0A7D-44C0-9191-8AD206A351F3}" type="datetimeFigureOut">
              <a:rPr lang="en-US" smtClean="0"/>
              <a:t>3/21/2024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3DC78A-4552-418A-9B4C-17BE61593A81}" type="slidenum">
              <a:rPr lang="en-US" smtClean="0"/>
              <a:t>‹#›</a:t>
            </a:fld>
            <a:endParaRPr lang="en-US"/>
          </a:p>
        </p:txBody>
      </p:sp>
    </p:spTree>
    <p:extLst>
      <p:ext uri="{BB962C8B-B14F-4D97-AF65-F5344CB8AC3E}">
        <p14:creationId xmlns:p14="http://schemas.microsoft.com/office/powerpoint/2010/main" val="7648594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cwhl.vet.cornell.edu/project/sop4cwd" TargetMode="Externa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7.tmp"/><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tmp"/></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jpe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2.jpe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8.svg"/><Relationship Id="rId3" Type="http://schemas.openxmlformats.org/officeDocument/2006/relationships/image" Target="../media/image63.jpeg"/><Relationship Id="rId7" Type="http://schemas.openxmlformats.org/officeDocument/2006/relationships/image" Target="../media/image61.png"/><Relationship Id="rId12"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6.png"/><Relationship Id="rId11" Type="http://schemas.openxmlformats.org/officeDocument/2006/relationships/image" Target="../media/image20.svg"/><Relationship Id="rId5" Type="http://schemas.openxmlformats.org/officeDocument/2006/relationships/image" Target="../media/image65.png"/><Relationship Id="rId1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64.png"/><Relationship Id="rId9" Type="http://schemas.openxmlformats.org/officeDocument/2006/relationships/image" Target="../media/image67.png"/><Relationship Id="rId14" Type="http://schemas.openxmlformats.org/officeDocument/2006/relationships/image" Target="../media/image62.jpe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9.svg"/><Relationship Id="rId18" Type="http://schemas.openxmlformats.org/officeDocument/2006/relationships/image" Target="../media/image70.png"/><Relationship Id="rId3" Type="http://schemas.openxmlformats.org/officeDocument/2006/relationships/image" Target="../media/image61.png"/><Relationship Id="rId7" Type="http://schemas.openxmlformats.org/officeDocument/2006/relationships/image" Target="../media/image66.png"/><Relationship Id="rId12" Type="http://schemas.openxmlformats.org/officeDocument/2006/relationships/image" Target="../media/image68.png"/><Relationship Id="rId17" Type="http://schemas.openxmlformats.org/officeDocument/2006/relationships/image" Target="../media/image16.png"/><Relationship Id="rId2" Type="http://schemas.openxmlformats.org/officeDocument/2006/relationships/notesSlide" Target="../notesSlides/notesSlide25.xml"/><Relationship Id="rId16" Type="http://schemas.openxmlformats.org/officeDocument/2006/relationships/image" Target="../media/image62.jpeg"/><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20.svg"/><Relationship Id="rId5" Type="http://schemas.openxmlformats.org/officeDocument/2006/relationships/image" Target="../media/image64.png"/><Relationship Id="rId1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63.jpeg"/><Relationship Id="rId9" Type="http://schemas.openxmlformats.org/officeDocument/2006/relationships/image" Target="../media/image67.png"/><Relationship Id="rId1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mp"/><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tm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tmp"/><Relationship Id="rId7" Type="http://schemas.openxmlformats.org/officeDocument/2006/relationships/image" Target="../media/image10.png"/><Relationship Id="rId12" Type="http://schemas.openxmlformats.org/officeDocument/2006/relationships/image" Target="../media/image28.tm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7.tmp"/><Relationship Id="rId5" Type="http://schemas.openxmlformats.org/officeDocument/2006/relationships/image" Target="../media/image8.png"/><Relationship Id="rId10" Type="http://schemas.openxmlformats.org/officeDocument/2006/relationships/image" Target="../media/image26.tmp"/><Relationship Id="rId4" Type="http://schemas.openxmlformats.org/officeDocument/2006/relationships/image" Target="../media/image7.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31.svg"/><Relationship Id="rId3"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chart" Target="../charts/chart5.xml"/><Relationship Id="rId1" Type="http://schemas.openxmlformats.org/officeDocument/2006/relationships/slideLayout" Target="../slideLayouts/slideLayout12.xml"/><Relationship Id="rId11" Type="http://schemas.openxmlformats.org/officeDocument/2006/relationships/chart" Target="../charts/chart4.xml"/><Relationship Id="rId5" Type="http://schemas.openxmlformats.org/officeDocument/2006/relationships/chart" Target="../charts/chart2.xml"/><Relationship Id="rId15" Type="http://schemas.openxmlformats.org/officeDocument/2006/relationships/image" Target="../media/image33.svg"/><Relationship Id="rId10" Type="http://schemas.openxmlformats.org/officeDocument/2006/relationships/chart" Target="../charts/chart3.xml"/><Relationship Id="rId4" Type="http://schemas.openxmlformats.org/officeDocument/2006/relationships/chart" Target="../charts/chart1.xml"/><Relationship Id="rId9" Type="http://schemas.openxmlformats.org/officeDocument/2006/relationships/image" Target="../media/image160.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0653" r="14642"/>
          <a:stretch/>
        </p:blipFill>
        <p:spPr>
          <a:xfrm flipH="1">
            <a:off x="-241005" y="0"/>
            <a:ext cx="9477154" cy="6928884"/>
          </a:xfrm>
          <a:prstGeom prst="rect">
            <a:avLst/>
          </a:prstGeom>
        </p:spPr>
      </p:pic>
      <p:sp>
        <p:nvSpPr>
          <p:cNvPr id="2" name="TextBox 1"/>
          <p:cNvSpPr txBox="1"/>
          <p:nvPr/>
        </p:nvSpPr>
        <p:spPr>
          <a:xfrm>
            <a:off x="-126705" y="250502"/>
            <a:ext cx="4887504" cy="3970318"/>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mj-lt"/>
                <a:cs typeface="Arima Madurai Black" panose="00000A00000000000000" pitchFamily="2" charset="0"/>
              </a:rPr>
              <a:t>Chronic Wasting Disease Surveillance Infrastructure for North America</a:t>
            </a:r>
          </a:p>
          <a:p>
            <a:pPr algn="ctr"/>
            <a:endParaRPr lang="en-US" sz="3600" b="1" dirty="0">
              <a:solidFill>
                <a:srgbClr val="C00000"/>
              </a:solidFill>
              <a:effectLst>
                <a:outerShdw blurRad="38100" dist="38100" dir="2700000" algn="tl">
                  <a:srgbClr val="000000">
                    <a:alpha val="43137"/>
                  </a:srgbClr>
                </a:outerShdw>
              </a:effectLst>
              <a:latin typeface="+mj-lt"/>
              <a:cs typeface="Arima Madurai Black" panose="00000A00000000000000" pitchFamily="2" charset="0"/>
            </a:endParaRPr>
          </a:p>
          <a:p>
            <a:pPr algn="ctr"/>
            <a:r>
              <a:rPr lang="en-US" sz="2800" b="1" dirty="0">
                <a:solidFill>
                  <a:srgbClr val="C00000"/>
                </a:solidFill>
                <a:effectLst>
                  <a:outerShdw blurRad="38100" dist="38100" dir="2700000" algn="tl">
                    <a:srgbClr val="000000">
                      <a:alpha val="43137"/>
                    </a:srgbClr>
                  </a:outerShdw>
                </a:effectLst>
                <a:latin typeface="+mj-lt"/>
                <a:cs typeface="Arima Madurai Black" panose="00000A00000000000000" pitchFamily="2" charset="0"/>
              </a:rPr>
              <a:t>Grant #: </a:t>
            </a:r>
            <a:r>
              <a:rPr lang="en-US" sz="2800" b="1" kern="100" dirty="0">
                <a:solidFill>
                  <a:srgbClr val="C0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145892-22060</a:t>
            </a:r>
          </a:p>
          <a:p>
            <a:pPr algn="ctr"/>
            <a:endParaRPr lang="en-US" sz="3600" b="1" dirty="0">
              <a:solidFill>
                <a:srgbClr val="C00000"/>
              </a:solidFill>
              <a:effectLst>
                <a:outerShdw blurRad="38100" dist="38100" dir="2700000" algn="tl">
                  <a:srgbClr val="000000">
                    <a:alpha val="43137"/>
                  </a:srgbClr>
                </a:outerShdw>
              </a:effectLst>
              <a:latin typeface="+mj-lt"/>
              <a:cs typeface="Arima Madurai Black" panose="00000A00000000000000" pitchFamily="2" charset="0"/>
            </a:endParaRPr>
          </a:p>
        </p:txBody>
      </p:sp>
      <p:sp>
        <p:nvSpPr>
          <p:cNvPr id="4" name="Rectangle 3"/>
          <p:cNvSpPr/>
          <p:nvPr/>
        </p:nvSpPr>
        <p:spPr>
          <a:xfrm>
            <a:off x="147709" y="3682211"/>
            <a:ext cx="4110075" cy="1077218"/>
          </a:xfrm>
          <a:prstGeom prst="rect">
            <a:avLst/>
          </a:prstGeom>
          <a:noFill/>
        </p:spPr>
        <p:txBody>
          <a:bodyPr wrap="square">
            <a:spAutoFit/>
          </a:bodyPr>
          <a:lstStyle/>
          <a:p>
            <a:pPr algn="ctr"/>
            <a:r>
              <a:rPr lang="en-US" sz="3200" b="1" baseline="30000" dirty="0">
                <a:solidFill>
                  <a:schemeClr val="accent5">
                    <a:lumMod val="75000"/>
                  </a:schemeClr>
                </a:solidFill>
                <a:effectLst>
                  <a:outerShdw blurRad="38100" dist="38100" dir="2700000" algn="tl">
                    <a:srgbClr val="000000">
                      <a:alpha val="43137"/>
                    </a:srgbClr>
                  </a:outerShdw>
                </a:effectLst>
                <a:latin typeface="+mj-lt"/>
              </a:rPr>
              <a:t>Krysten Schuler, PhD</a:t>
            </a:r>
          </a:p>
          <a:p>
            <a:pPr algn="ctr"/>
            <a:r>
              <a:rPr lang="en-US" sz="3200" b="1" baseline="30000" dirty="0">
                <a:solidFill>
                  <a:schemeClr val="accent5">
                    <a:lumMod val="75000"/>
                  </a:schemeClr>
                </a:solidFill>
                <a:effectLst>
                  <a:outerShdw blurRad="38100" dist="38100" dir="2700000" algn="tl">
                    <a:srgbClr val="000000">
                      <a:alpha val="43137"/>
                    </a:srgbClr>
                  </a:outerShdw>
                </a:effectLst>
                <a:latin typeface="+mj-lt"/>
              </a:rPr>
              <a:t>ks833@cornell.edu</a:t>
            </a:r>
          </a:p>
          <a:p>
            <a:pPr algn="ctr"/>
            <a:r>
              <a:rPr lang="en-US" sz="3200" b="1" baseline="30000" dirty="0">
                <a:solidFill>
                  <a:schemeClr val="accent5">
                    <a:lumMod val="75000"/>
                  </a:schemeClr>
                </a:solidFill>
                <a:effectLst>
                  <a:outerShdw blurRad="38100" dist="38100" dir="2700000" algn="tl">
                    <a:srgbClr val="000000">
                      <a:alpha val="43137"/>
                    </a:srgbClr>
                  </a:outerShdw>
                </a:effectLst>
                <a:latin typeface="+mj-lt"/>
              </a:rPr>
              <a:t>Cornell Wildlife Health Lab</a:t>
            </a:r>
          </a:p>
        </p:txBody>
      </p:sp>
    </p:spTree>
    <p:extLst>
      <p:ext uri="{BB962C8B-B14F-4D97-AF65-F5344CB8AC3E}">
        <p14:creationId xmlns:p14="http://schemas.microsoft.com/office/powerpoint/2010/main" val="16389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EE1C-ECEF-2208-7A43-85EE91C2077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Accomplishments &amp; Products</a:t>
            </a:r>
          </a:p>
        </p:txBody>
      </p:sp>
      <p:sp>
        <p:nvSpPr>
          <p:cNvPr id="3" name="Content Placeholder 2">
            <a:extLst>
              <a:ext uri="{FF2B5EF4-FFF2-40B4-BE49-F238E27FC236}">
                <a16:creationId xmlns:a16="http://schemas.microsoft.com/office/drawing/2014/main" id="{5638D3D8-B7EC-A0E1-F910-0E1E69437DD6}"/>
              </a:ext>
            </a:extLst>
          </p:cNvPr>
          <p:cNvSpPr>
            <a:spLocks noGrp="1"/>
          </p:cNvSpPr>
          <p:nvPr>
            <p:ph idx="1"/>
          </p:nvPr>
        </p:nvSpPr>
        <p:spPr/>
        <p:txBody>
          <a:bodyPr>
            <a:normAutofit/>
          </a:bodyPr>
          <a:lstStyle/>
          <a:p>
            <a:pPr marL="0" indent="0">
              <a:buNone/>
            </a:pPr>
            <a:r>
              <a:rPr lang="en-US" sz="2400" b="1" dirty="0"/>
              <a:t>Invitations</a:t>
            </a:r>
            <a:r>
              <a:rPr lang="en-US" sz="2400" dirty="0"/>
              <a:t> sent to all 50 states, 13 provinces, and Native American Fish and Wildlife Society</a:t>
            </a:r>
          </a:p>
          <a:p>
            <a:pPr marL="0" indent="0">
              <a:buNone/>
            </a:pPr>
            <a:r>
              <a:rPr lang="en-US" sz="2400" b="1" dirty="0"/>
              <a:t>Publications</a:t>
            </a:r>
            <a:r>
              <a:rPr lang="en-US" sz="2400" dirty="0"/>
              <a:t>: 1 completed, 5 in peer-review, 5 in preparation</a:t>
            </a:r>
          </a:p>
          <a:p>
            <a:pPr marL="0" indent="0">
              <a:buNone/>
            </a:pPr>
            <a:r>
              <a:rPr lang="en-US" sz="2400" b="1" dirty="0"/>
              <a:t>Software</a:t>
            </a:r>
            <a:r>
              <a:rPr lang="en-US" sz="2400" dirty="0"/>
              <a:t>: 1 production + 1 sandbox version</a:t>
            </a:r>
          </a:p>
          <a:p>
            <a:pPr marL="0" indent="0">
              <a:buNone/>
            </a:pPr>
            <a:r>
              <a:rPr lang="en-US" sz="2400" dirty="0"/>
              <a:t>	- Platform being expanded to all species/disease issues</a:t>
            </a:r>
          </a:p>
          <a:p>
            <a:pPr marL="0" indent="0">
              <a:buNone/>
            </a:pPr>
            <a:r>
              <a:rPr lang="en-US" sz="2400" b="1" dirty="0"/>
              <a:t>Datasets</a:t>
            </a:r>
            <a:r>
              <a:rPr lang="en-US" sz="2400" dirty="0"/>
              <a:t>: 17 individual; summarized: 2 in revision</a:t>
            </a:r>
          </a:p>
          <a:p>
            <a:pPr marL="0" indent="0">
              <a:buNone/>
            </a:pPr>
            <a:r>
              <a:rPr lang="en-US" sz="2400" b="1" dirty="0"/>
              <a:t>Models</a:t>
            </a:r>
            <a:r>
              <a:rPr lang="en-US" sz="2400" dirty="0"/>
              <a:t>: 7 embedded in Warehouse, 2 data download (external use)</a:t>
            </a:r>
          </a:p>
          <a:p>
            <a:pPr marL="0" indent="0">
              <a:buNone/>
            </a:pPr>
            <a:r>
              <a:rPr lang="en-US" sz="2400" b="1" dirty="0"/>
              <a:t>Presentations</a:t>
            </a:r>
            <a:r>
              <a:rPr lang="en-US" sz="2400" dirty="0"/>
              <a:t>: 4 + 1 Workshop (2023 CWD Conference)</a:t>
            </a:r>
          </a:p>
          <a:p>
            <a:pPr marL="0" indent="0">
              <a:buNone/>
            </a:pPr>
            <a:endParaRPr lang="en-US" sz="2400" dirty="0"/>
          </a:p>
          <a:p>
            <a:pPr marL="0" indent="0">
              <a:buNone/>
            </a:pPr>
            <a:endParaRPr lang="en-US" sz="2400" dirty="0"/>
          </a:p>
        </p:txBody>
      </p:sp>
      <p:sp>
        <p:nvSpPr>
          <p:cNvPr id="7" name="Text Placeholder 6">
            <a:extLst>
              <a:ext uri="{FF2B5EF4-FFF2-40B4-BE49-F238E27FC236}">
                <a16:creationId xmlns:a16="http://schemas.microsoft.com/office/drawing/2014/main" id="{684CFA81-CF83-C15A-385A-4B6F00548CE2}"/>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2023 Multistate Conservation Needs Grant</a:t>
            </a:r>
          </a:p>
        </p:txBody>
      </p:sp>
      <p:pic>
        <p:nvPicPr>
          <p:cNvPr id="6" name="Picture 5">
            <a:extLst>
              <a:ext uri="{FF2B5EF4-FFF2-40B4-BE49-F238E27FC236}">
                <a16:creationId xmlns:a16="http://schemas.microsoft.com/office/drawing/2014/main" id="{C3965A1D-8B60-BE9B-BFAF-F4099EA41A97}"/>
              </a:ext>
            </a:extLst>
          </p:cNvPr>
          <p:cNvPicPr>
            <a:picLocks noChangeAspect="1"/>
          </p:cNvPicPr>
          <p:nvPr/>
        </p:nvPicPr>
        <p:blipFill rotWithShape="1">
          <a:blip r:embed="rId3"/>
          <a:srcRect l="23588" t="21853" r="28069" b="45588"/>
          <a:stretch/>
        </p:blipFill>
        <p:spPr>
          <a:xfrm>
            <a:off x="1658112" y="5038342"/>
            <a:ext cx="5010912" cy="1810512"/>
          </a:xfrm>
          <a:prstGeom prst="rect">
            <a:avLst/>
          </a:prstGeom>
        </p:spPr>
      </p:pic>
    </p:spTree>
    <p:extLst>
      <p:ext uri="{BB962C8B-B14F-4D97-AF65-F5344CB8AC3E}">
        <p14:creationId xmlns:p14="http://schemas.microsoft.com/office/powerpoint/2010/main" val="215694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4495"/>
            <a:ext cx="9143999" cy="1573381"/>
          </a:xfrm>
        </p:spPr>
        <p:txBody>
          <a:bodyPr>
            <a:normAutofit/>
          </a:bodyPr>
          <a:lstStyle/>
          <a:p>
            <a:r>
              <a:rPr lang="en-US" sz="4400" b="1" dirty="0">
                <a:solidFill>
                  <a:srgbClr val="C00000"/>
                </a:solidFill>
                <a:effectLst>
                  <a:outerShdw blurRad="38100" dist="38100" dir="2700000" algn="tl">
                    <a:srgbClr val="000000">
                      <a:alpha val="43137"/>
                    </a:srgbClr>
                  </a:outerShdw>
                </a:effectLst>
              </a:rPr>
              <a:t>Funding &amp; Support</a:t>
            </a:r>
            <a:br>
              <a:rPr lang="en-US" sz="900" b="1" dirty="0">
                <a:solidFill>
                  <a:srgbClr val="C00000"/>
                </a:solidFill>
                <a:effectLst>
                  <a:outerShdw blurRad="38100" dist="38100" dir="2700000" algn="tl">
                    <a:srgbClr val="000000">
                      <a:alpha val="43137"/>
                    </a:srgbClr>
                  </a:outerShdw>
                </a:effectLst>
              </a:rPr>
            </a:br>
            <a:br>
              <a:rPr lang="en-US" sz="900" b="1" dirty="0">
                <a:solidFill>
                  <a:srgbClr val="C00000"/>
                </a:solidFill>
                <a:effectLst>
                  <a:outerShdw blurRad="38100" dist="38100" dir="2700000" algn="tl">
                    <a:srgbClr val="000000">
                      <a:alpha val="43137"/>
                    </a:srgbClr>
                  </a:outerShdw>
                </a:effectLst>
              </a:rPr>
            </a:br>
            <a:endParaRPr lang="en-US" sz="900"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365" y="6031459"/>
            <a:ext cx="2521635" cy="613598"/>
          </a:xfrm>
          <a:prstGeom prst="rect">
            <a:avLst/>
          </a:prstGeom>
        </p:spPr>
      </p:pic>
      <p:pic>
        <p:nvPicPr>
          <p:cNvPr id="15" name="Picture 4" descr="DNR - DNR">
            <a:extLst>
              <a:ext uri="{FF2B5EF4-FFF2-40B4-BE49-F238E27FC236}">
                <a16:creationId xmlns:a16="http://schemas.microsoft.com/office/drawing/2014/main" id="{77FB062D-268F-4BCA-8918-61030886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580" y="2463070"/>
            <a:ext cx="1147454" cy="1147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0B42079-B48B-4857-9E59-74086050C7F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33" y="2650565"/>
            <a:ext cx="2183213" cy="687506"/>
          </a:xfrm>
          <a:prstGeom prst="rect">
            <a:avLst/>
          </a:prstGeom>
        </p:spPr>
      </p:pic>
      <p:pic>
        <p:nvPicPr>
          <p:cNvPr id="17" name="Picture 4" descr="TWRA requests public comment on fishing regs | Outdoors | timesnews.net">
            <a:extLst>
              <a:ext uri="{FF2B5EF4-FFF2-40B4-BE49-F238E27FC236}">
                <a16:creationId xmlns:a16="http://schemas.microsoft.com/office/drawing/2014/main" id="{F30FA8CB-FB6E-482F-AEEF-EBA40F20CB4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3884" y="2475340"/>
            <a:ext cx="1117327" cy="1122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VISION OF WILDLIFE AND FRESHWATER FISHERIES">
            <a:extLst>
              <a:ext uri="{FF2B5EF4-FFF2-40B4-BE49-F238E27FC236}">
                <a16:creationId xmlns:a16="http://schemas.microsoft.com/office/drawing/2014/main" id="{9CC14C5D-7698-4F0B-B088-12AC098C65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967" y="2390384"/>
            <a:ext cx="1207870" cy="1207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694036-4EB0-C5A6-87D9-D21943AA8A27}"/>
              </a:ext>
            </a:extLst>
          </p:cNvPr>
          <p:cNvSpPr txBox="1"/>
          <p:nvPr/>
        </p:nvSpPr>
        <p:spPr>
          <a:xfrm>
            <a:off x="4007755" y="3880988"/>
            <a:ext cx="4535857" cy="830997"/>
          </a:xfrm>
          <a:prstGeom prst="rect">
            <a:avLst/>
          </a:prstGeom>
          <a:noFill/>
        </p:spPr>
        <p:txBody>
          <a:bodyPr wrap="none" rtlCol="0">
            <a:spAutoFit/>
          </a:bodyPr>
          <a:lstStyle/>
          <a:p>
            <a:r>
              <a:rPr lang="en-US" sz="1200" dirty="0"/>
              <a:t>This Project was funded by a Multistate Conservation Grant</a:t>
            </a:r>
          </a:p>
          <a:p>
            <a:r>
              <a:rPr lang="en-US" sz="1200" dirty="0"/>
              <a:t>#F23AP00488-00, a program funded from the Wildlife and Sport</a:t>
            </a:r>
          </a:p>
          <a:p>
            <a:r>
              <a:rPr lang="en-US" sz="1200" dirty="0"/>
              <a:t>Fish Restoration Program, and jointly managed by the U.S. Fish </a:t>
            </a:r>
          </a:p>
          <a:p>
            <a:r>
              <a:rPr lang="en-US" sz="1200" dirty="0"/>
              <a:t>and Wildlife Service and the Association of Fish and Wildlife Agencies.</a:t>
            </a:r>
          </a:p>
        </p:txBody>
      </p:sp>
      <p:pic>
        <p:nvPicPr>
          <p:cNvPr id="13" name="Picture 8" descr="Maryland Department of Natural Resources | Annapolis MD">
            <a:extLst>
              <a:ext uri="{FF2B5EF4-FFF2-40B4-BE49-F238E27FC236}">
                <a16:creationId xmlns:a16="http://schemas.microsoft.com/office/drawing/2014/main" id="{C041CBDF-4055-9DFF-1318-400D459D49A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9677" y="2300219"/>
            <a:ext cx="1346093" cy="13460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SSOCIATION OF FISH &amp; WILDLIFE AGENCIES ANNUAL MEETING ...">
            <a:extLst>
              <a:ext uri="{FF2B5EF4-FFF2-40B4-BE49-F238E27FC236}">
                <a16:creationId xmlns:a16="http://schemas.microsoft.com/office/drawing/2014/main" id="{BFD29279-D30C-F010-A8E7-FEAE3D36EF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849" y="3823341"/>
            <a:ext cx="1077154" cy="10648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Wildlife and Sport Fish Restoration | U.S. Fish &amp; Wildlife ...">
            <a:extLst>
              <a:ext uri="{FF2B5EF4-FFF2-40B4-BE49-F238E27FC236}">
                <a16:creationId xmlns:a16="http://schemas.microsoft.com/office/drawing/2014/main" id="{343BCD8A-E795-AEBA-870E-8DC7E8785EC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5337" y="3823341"/>
            <a:ext cx="1099194" cy="10648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United States Fish and Wildlife Service - Wikipedia">
            <a:extLst>
              <a:ext uri="{FF2B5EF4-FFF2-40B4-BE49-F238E27FC236}">
                <a16:creationId xmlns:a16="http://schemas.microsoft.com/office/drawing/2014/main" id="{20841CCA-DC87-BC5C-2943-CBFF393092D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084" y="3823340"/>
            <a:ext cx="891705" cy="1064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FCE01F-8E53-DD68-183B-2AB9D3B77C99}"/>
              </a:ext>
            </a:extLst>
          </p:cNvPr>
          <p:cNvPicPr>
            <a:picLocks noChangeAspect="1"/>
          </p:cNvPicPr>
          <p:nvPr/>
        </p:nvPicPr>
        <p:blipFill>
          <a:blip r:embed="rId12"/>
          <a:stretch>
            <a:fillRect/>
          </a:stretch>
        </p:blipFill>
        <p:spPr>
          <a:xfrm>
            <a:off x="194878" y="5373454"/>
            <a:ext cx="1378913" cy="1378913"/>
          </a:xfrm>
          <a:prstGeom prst="rect">
            <a:avLst/>
          </a:prstGeom>
        </p:spPr>
      </p:pic>
      <p:sp>
        <p:nvSpPr>
          <p:cNvPr id="3" name="TextBox 2">
            <a:extLst>
              <a:ext uri="{FF2B5EF4-FFF2-40B4-BE49-F238E27FC236}">
                <a16:creationId xmlns:a16="http://schemas.microsoft.com/office/drawing/2014/main" id="{B160E5F8-7E2C-9C24-AAFD-18210F5746A6}"/>
              </a:ext>
            </a:extLst>
          </p:cNvPr>
          <p:cNvSpPr txBox="1"/>
          <p:nvPr/>
        </p:nvSpPr>
        <p:spPr>
          <a:xfrm>
            <a:off x="1573791" y="5593719"/>
            <a:ext cx="6325079" cy="830997"/>
          </a:xfrm>
          <a:prstGeom prst="rect">
            <a:avLst/>
          </a:prstGeom>
          <a:noFill/>
        </p:spPr>
        <p:txBody>
          <a:bodyPr wrap="square" rtlCol="0">
            <a:spAutoFit/>
          </a:bodyPr>
          <a:lstStyle/>
          <a:p>
            <a:r>
              <a:rPr lang="en-US" sz="2400" dirty="0">
                <a:hlinkClick r:id="rId13"/>
              </a:rPr>
              <a:t>https://cwhl.vet.cornell.edu/project/sop4cwd</a:t>
            </a:r>
            <a:endParaRPr lang="en-US" sz="2400" dirty="0"/>
          </a:p>
          <a:p>
            <a:endParaRPr lang="en-US" sz="2400" dirty="0"/>
          </a:p>
        </p:txBody>
      </p:sp>
    </p:spTree>
    <p:extLst>
      <p:ext uri="{BB962C8B-B14F-4D97-AF65-F5344CB8AC3E}">
        <p14:creationId xmlns:p14="http://schemas.microsoft.com/office/powerpoint/2010/main" val="2172384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a:bodyPr>
          <a:lstStyle/>
          <a:p>
            <a:r>
              <a:rPr lang="en-US" sz="3200" dirty="0">
                <a:effectLst>
                  <a:outerShdw blurRad="38100" dist="38100" dir="2700000" algn="tl">
                    <a:srgbClr val="000000">
                      <a:alpha val="43137"/>
                    </a:srgbClr>
                  </a:outerShdw>
                </a:effectLst>
              </a:rPr>
              <a:t>CWD Data Warehouse</a:t>
            </a:r>
          </a:p>
        </p:txBody>
      </p:sp>
      <p:sp>
        <p:nvSpPr>
          <p:cNvPr id="3" name="Content Placeholder 2">
            <a:extLst>
              <a:ext uri="{FF2B5EF4-FFF2-40B4-BE49-F238E27FC236}">
                <a16:creationId xmlns:a16="http://schemas.microsoft.com/office/drawing/2014/main" id="{706CA5C4-78C7-1D51-AA42-99E1983FE8C5}"/>
              </a:ext>
            </a:extLst>
          </p:cNvPr>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Descriptive Data: Individual States</a:t>
            </a:r>
          </a:p>
          <a:p>
            <a:r>
              <a:rPr lang="en-US"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EA4B0C12-8D35-461D-8C67-A15B9FA622B4}"/>
              </a:ext>
            </a:extLst>
          </p:cNvPr>
          <p:cNvPicPr>
            <a:picLocks noChangeAspect="1"/>
          </p:cNvPicPr>
          <p:nvPr/>
        </p:nvPicPr>
        <p:blipFill rotWithShape="1">
          <a:blip r:embed="rId3">
            <a:extLst>
              <a:ext uri="{28A0092B-C50C-407E-A947-70E740481C1C}">
                <a14:useLocalDpi xmlns:a14="http://schemas.microsoft.com/office/drawing/2010/main" val="0"/>
              </a:ext>
            </a:extLst>
          </a:blip>
          <a:srcRect t="6966" r="69113"/>
          <a:stretch/>
        </p:blipFill>
        <p:spPr>
          <a:xfrm>
            <a:off x="691297" y="1433784"/>
            <a:ext cx="2450123" cy="4483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0368929-B9A8-4102-C597-379BC1647E74}"/>
              </a:ext>
            </a:extLst>
          </p:cNvPr>
          <p:cNvSpPr txBox="1"/>
          <p:nvPr/>
        </p:nvSpPr>
        <p:spPr>
          <a:xfrm>
            <a:off x="4818186" y="2790092"/>
            <a:ext cx="785446" cy="304800"/>
          </a:xfrm>
          <a:prstGeom prst="rect">
            <a:avLst/>
          </a:prstGeom>
          <a:solidFill>
            <a:schemeClr val="bg1"/>
          </a:solidFill>
        </p:spPr>
        <p:txBody>
          <a:bodyPr wrap="square" rtlCol="0">
            <a:spAutoFit/>
          </a:bodyPr>
          <a:lstStyle/>
          <a:p>
            <a:endParaRPr lang="en-US" dirty="0"/>
          </a:p>
        </p:txBody>
      </p:sp>
      <p:sp>
        <p:nvSpPr>
          <p:cNvPr id="9" name="Oval 8">
            <a:extLst>
              <a:ext uri="{FF2B5EF4-FFF2-40B4-BE49-F238E27FC236}">
                <a16:creationId xmlns:a16="http://schemas.microsoft.com/office/drawing/2014/main" id="{7A8C75C7-AC27-D0E3-680E-E45DDD263152}"/>
              </a:ext>
            </a:extLst>
          </p:cNvPr>
          <p:cNvSpPr/>
          <p:nvPr/>
        </p:nvSpPr>
        <p:spPr>
          <a:xfrm>
            <a:off x="393449" y="2363796"/>
            <a:ext cx="2450123" cy="6180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map of the united states&#10;&#10;Description automatically generated with low confidence">
            <a:extLst>
              <a:ext uri="{FF2B5EF4-FFF2-40B4-BE49-F238E27FC236}">
                <a16:creationId xmlns:a16="http://schemas.microsoft.com/office/drawing/2014/main" id="{3F5852A2-E899-1DE7-8DD6-2955662DF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081" y="3746351"/>
            <a:ext cx="3425964" cy="2170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picture containing map, text, diagram, plan&#10;&#10;Description automatically generated">
            <a:extLst>
              <a:ext uri="{FF2B5EF4-FFF2-40B4-BE49-F238E27FC236}">
                <a16:creationId xmlns:a16="http://schemas.microsoft.com/office/drawing/2014/main" id="{318630B0-B7A3-760A-82ED-51E042D3A75F}"/>
              </a:ext>
            </a:extLst>
          </p:cNvPr>
          <p:cNvPicPr>
            <a:picLocks noChangeAspect="1"/>
          </p:cNvPicPr>
          <p:nvPr/>
        </p:nvPicPr>
        <p:blipFill rotWithShape="1">
          <a:blip r:embed="rId5">
            <a:extLst>
              <a:ext uri="{28A0092B-C50C-407E-A947-70E740481C1C}">
                <a14:useLocalDpi xmlns:a14="http://schemas.microsoft.com/office/drawing/2010/main" val="0"/>
              </a:ext>
            </a:extLst>
          </a:blip>
          <a:srcRect l="6251" r="13382" b="824"/>
          <a:stretch/>
        </p:blipFill>
        <p:spPr>
          <a:xfrm>
            <a:off x="3319080" y="1418445"/>
            <a:ext cx="3425965" cy="2215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AB5C1DD0-461D-04FB-BD07-DC5C36DAA820}"/>
              </a:ext>
            </a:extLst>
          </p:cNvPr>
          <p:cNvSpPr txBox="1"/>
          <p:nvPr/>
        </p:nvSpPr>
        <p:spPr>
          <a:xfrm>
            <a:off x="4427621" y="1495972"/>
            <a:ext cx="2237874" cy="338554"/>
          </a:xfrm>
          <a:prstGeom prst="rect">
            <a:avLst/>
          </a:prstGeom>
          <a:noFill/>
          <a:ln w="28575">
            <a:solidFill>
              <a:schemeClr val="tx1"/>
            </a:solidFill>
          </a:ln>
        </p:spPr>
        <p:txBody>
          <a:bodyPr wrap="square" rtlCol="0">
            <a:spAutoFit/>
          </a:bodyPr>
          <a:lstStyle/>
          <a:p>
            <a:r>
              <a:rPr lang="en-US" sz="1600" b="1" dirty="0"/>
              <a:t>Confirmed CWD+ Cases</a:t>
            </a:r>
          </a:p>
        </p:txBody>
      </p:sp>
      <p:sp>
        <p:nvSpPr>
          <p:cNvPr id="20" name="TextBox 19">
            <a:extLst>
              <a:ext uri="{FF2B5EF4-FFF2-40B4-BE49-F238E27FC236}">
                <a16:creationId xmlns:a16="http://schemas.microsoft.com/office/drawing/2014/main" id="{22E0445D-05C0-F50C-E5FB-86A1F186F466}"/>
              </a:ext>
            </a:extLst>
          </p:cNvPr>
          <p:cNvSpPr txBox="1"/>
          <p:nvPr/>
        </p:nvSpPr>
        <p:spPr>
          <a:xfrm>
            <a:off x="4870757" y="3859302"/>
            <a:ext cx="1794738" cy="338554"/>
          </a:xfrm>
          <a:prstGeom prst="rect">
            <a:avLst/>
          </a:prstGeom>
          <a:noFill/>
          <a:ln w="28575">
            <a:solidFill>
              <a:schemeClr val="tx1"/>
            </a:solidFill>
          </a:ln>
        </p:spPr>
        <p:txBody>
          <a:bodyPr wrap="square" rtlCol="0">
            <a:spAutoFit/>
          </a:bodyPr>
          <a:lstStyle/>
          <a:p>
            <a:r>
              <a:rPr lang="en-US" sz="1600" b="1" dirty="0"/>
              <a:t>Sampling Intensity</a:t>
            </a:r>
          </a:p>
        </p:txBody>
      </p:sp>
      <p:sp>
        <p:nvSpPr>
          <p:cNvPr id="8" name="TextBox 7">
            <a:extLst>
              <a:ext uri="{FF2B5EF4-FFF2-40B4-BE49-F238E27FC236}">
                <a16:creationId xmlns:a16="http://schemas.microsoft.com/office/drawing/2014/main" id="{BDDC8125-15D9-D043-0614-B79BA1566AFB}"/>
              </a:ext>
            </a:extLst>
          </p:cNvPr>
          <p:cNvSpPr txBox="1"/>
          <p:nvPr/>
        </p:nvSpPr>
        <p:spPr>
          <a:xfrm>
            <a:off x="1264217" y="6161274"/>
            <a:ext cx="6326807" cy="646331"/>
          </a:xfrm>
          <a:prstGeom prst="rect">
            <a:avLst/>
          </a:prstGeom>
          <a:noFill/>
        </p:spPr>
        <p:txBody>
          <a:bodyPr wrap="square" rtlCol="0">
            <a:spAutoFit/>
          </a:bodyPr>
          <a:lstStyle/>
          <a:p>
            <a:r>
              <a:rPr lang="en-US" sz="1200" b="1" dirty="0"/>
              <a:t>Citation: </a:t>
            </a:r>
            <a:r>
              <a:rPr lang="en-US" sz="1200" dirty="0"/>
              <a:t>Mitchell, Hanley, Abbott, Hollingshead, Kelly, Miller, &amp; Schuler. 2021. Wildlife disease positives software. Cornell University Library </a:t>
            </a:r>
            <a:r>
              <a:rPr lang="en-US" sz="1200" dirty="0" err="1"/>
              <a:t>eCommons</a:t>
            </a:r>
            <a:r>
              <a:rPr lang="en-US" sz="1200" dirty="0"/>
              <a:t> Repository. </a:t>
            </a:r>
            <a:r>
              <a:rPr lang="en-US" sz="1200" b="1" i="1" dirty="0"/>
              <a:t>https://doi.org/10.7298/sf7q-8q61</a:t>
            </a:r>
            <a:r>
              <a:rPr lang="en-US" sz="1200" dirty="0"/>
              <a:t>.</a:t>
            </a:r>
          </a:p>
        </p:txBody>
      </p:sp>
      <p:sp>
        <p:nvSpPr>
          <p:cNvPr id="11" name="TextBox 10">
            <a:extLst>
              <a:ext uri="{FF2B5EF4-FFF2-40B4-BE49-F238E27FC236}">
                <a16:creationId xmlns:a16="http://schemas.microsoft.com/office/drawing/2014/main" id="{3AF2D7E7-6CEA-E59E-D2C8-AC559A153422}"/>
              </a:ext>
            </a:extLst>
          </p:cNvPr>
          <p:cNvSpPr txBox="1"/>
          <p:nvPr/>
        </p:nvSpPr>
        <p:spPr>
          <a:xfrm>
            <a:off x="6922706" y="5085924"/>
            <a:ext cx="1944653" cy="830997"/>
          </a:xfrm>
          <a:prstGeom prst="rect">
            <a:avLst/>
          </a:prstGeom>
          <a:solidFill>
            <a:schemeClr val="bg1"/>
          </a:solidFill>
          <a:ln w="28575">
            <a:solidFill>
              <a:schemeClr val="tx1"/>
            </a:solidFill>
          </a:ln>
        </p:spPr>
        <p:txBody>
          <a:bodyPr wrap="square" rtlCol="0">
            <a:spAutoFit/>
          </a:bodyPr>
          <a:lstStyle/>
          <a:p>
            <a:r>
              <a:rPr lang="en-US" sz="1200" i="1" dirty="0"/>
              <a:t>Maps are for the illustrative purpose of this presentation and should not be used, copied, or distributed.</a:t>
            </a:r>
          </a:p>
        </p:txBody>
      </p:sp>
    </p:spTree>
    <p:extLst>
      <p:ext uri="{BB962C8B-B14F-4D97-AF65-F5344CB8AC3E}">
        <p14:creationId xmlns:p14="http://schemas.microsoft.com/office/powerpoint/2010/main" val="35432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C6CD2C-74C7-8AB4-3992-2541AED4BA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73" t="2008" r="-1" b="10706"/>
          <a:stretch/>
        </p:blipFill>
        <p:spPr>
          <a:xfrm>
            <a:off x="4757648" y="1395074"/>
            <a:ext cx="3734842" cy="467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solidFill>
            <a:srgbClr val="C00000"/>
          </a:solidFill>
        </p:spPr>
        <p:txBody>
          <a:bodyPr>
            <a:normAutofit/>
          </a:bodyPr>
          <a:lstStyle/>
          <a:p>
            <a:r>
              <a:rPr lang="en-US" sz="3200" dirty="0">
                <a:effectLst>
                  <a:outerShdw blurRad="38100" dist="38100" dir="2700000" algn="tl">
                    <a:srgbClr val="000000">
                      <a:alpha val="43137"/>
                    </a:srgbClr>
                  </a:outerShdw>
                </a:effectLst>
              </a:rPr>
              <a:t>CWD Data Warehouse</a:t>
            </a:r>
          </a:p>
        </p:txBody>
      </p:sp>
      <p:pic>
        <p:nvPicPr>
          <p:cNvPr id="6" name="Content Placeholder 8" descr="Map&#10;&#10;Description automatically generated">
            <a:extLst>
              <a:ext uri="{FF2B5EF4-FFF2-40B4-BE49-F238E27FC236}">
                <a16:creationId xmlns:a16="http://schemas.microsoft.com/office/drawing/2014/main" id="{C12BFC87-4E0A-F9BD-6FCC-3080E78B930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83410" y="1452730"/>
            <a:ext cx="4177096" cy="4559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a:extLst>
              <a:ext uri="{FF2B5EF4-FFF2-40B4-BE49-F238E27FC236}">
                <a16:creationId xmlns:a16="http://schemas.microsoft.com/office/drawing/2014/main" id="{BCB159DA-9F00-AF53-0363-27BC9F8F37AD}"/>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Summarized Data: All Users</a:t>
            </a:r>
          </a:p>
        </p:txBody>
      </p:sp>
      <p:sp>
        <p:nvSpPr>
          <p:cNvPr id="3" name="TextBox 2">
            <a:extLst>
              <a:ext uri="{FF2B5EF4-FFF2-40B4-BE49-F238E27FC236}">
                <a16:creationId xmlns:a16="http://schemas.microsoft.com/office/drawing/2014/main" id="{448BA4FA-C011-1A26-E115-B81573B620C5}"/>
              </a:ext>
            </a:extLst>
          </p:cNvPr>
          <p:cNvSpPr txBox="1"/>
          <p:nvPr/>
        </p:nvSpPr>
        <p:spPr>
          <a:xfrm>
            <a:off x="7019623" y="5096735"/>
            <a:ext cx="1944653" cy="830997"/>
          </a:xfrm>
          <a:prstGeom prst="rect">
            <a:avLst/>
          </a:prstGeom>
          <a:solidFill>
            <a:schemeClr val="bg1"/>
          </a:solidFill>
          <a:ln w="28575">
            <a:solidFill>
              <a:schemeClr val="tx1"/>
            </a:solidFill>
          </a:ln>
        </p:spPr>
        <p:txBody>
          <a:bodyPr wrap="square" rtlCol="0">
            <a:spAutoFit/>
          </a:bodyPr>
          <a:lstStyle/>
          <a:p>
            <a:r>
              <a:rPr lang="en-US" sz="1200" i="1" dirty="0"/>
              <a:t>Maps are for the illustrative purpose of this presentation and should not be used, copied, or distributed.</a:t>
            </a:r>
          </a:p>
        </p:txBody>
      </p:sp>
      <p:pic>
        <p:nvPicPr>
          <p:cNvPr id="8" name="Picture 7">
            <a:extLst>
              <a:ext uri="{FF2B5EF4-FFF2-40B4-BE49-F238E27FC236}">
                <a16:creationId xmlns:a16="http://schemas.microsoft.com/office/drawing/2014/main" id="{D288D36E-23EF-B8FF-C0F9-A825187D4C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583" y="1593424"/>
            <a:ext cx="1454923" cy="1049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D276122-C8C0-8E28-7833-8BAE8D05E3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7412" y="1593424"/>
            <a:ext cx="1319229" cy="109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5F05DB60-D2AC-5348-1C53-CA0466053E2B}"/>
              </a:ext>
            </a:extLst>
          </p:cNvPr>
          <p:cNvSpPr/>
          <p:nvPr/>
        </p:nvSpPr>
        <p:spPr>
          <a:xfrm>
            <a:off x="2752039" y="4069268"/>
            <a:ext cx="439398" cy="292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85A374-5628-78A5-670A-89F23D495F19}"/>
              </a:ext>
            </a:extLst>
          </p:cNvPr>
          <p:cNvSpPr/>
          <p:nvPr/>
        </p:nvSpPr>
        <p:spPr>
          <a:xfrm>
            <a:off x="6929135" y="3982057"/>
            <a:ext cx="444421" cy="2659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2307FB-D44F-B733-0702-7BC7B365C693}"/>
              </a:ext>
            </a:extLst>
          </p:cNvPr>
          <p:cNvSpPr txBox="1"/>
          <p:nvPr/>
        </p:nvSpPr>
        <p:spPr>
          <a:xfrm>
            <a:off x="1300365" y="6160808"/>
            <a:ext cx="6380595" cy="646331"/>
          </a:xfrm>
          <a:prstGeom prst="rect">
            <a:avLst/>
          </a:prstGeom>
          <a:noFill/>
        </p:spPr>
        <p:txBody>
          <a:bodyPr wrap="square" rtlCol="0">
            <a:spAutoFit/>
          </a:bodyPr>
          <a:lstStyle/>
          <a:p>
            <a:r>
              <a:rPr lang="en-US" sz="1200" b="1" dirty="0"/>
              <a:t>Citation: </a:t>
            </a:r>
            <a:r>
              <a:rPr lang="en-US" sz="1200" dirty="0"/>
              <a:t>Mitchell, Hanley, Abbott, Hollingshead, Kelly, Miller, &amp; Schuler. 2021. Regional wildlife disease positives software. Cornell University Library </a:t>
            </a:r>
            <a:r>
              <a:rPr lang="en-US" sz="1200" dirty="0" err="1"/>
              <a:t>eCommons</a:t>
            </a:r>
            <a:r>
              <a:rPr lang="en-US" sz="1200" dirty="0"/>
              <a:t> Repository. </a:t>
            </a:r>
            <a:r>
              <a:rPr lang="en-US" sz="1200" b="1" i="1" dirty="0"/>
              <a:t>https://doi.org/10.7298/mchw-3e31.</a:t>
            </a:r>
            <a:endParaRPr lang="en-US" sz="1200" dirty="0"/>
          </a:p>
        </p:txBody>
      </p:sp>
    </p:spTree>
    <p:extLst>
      <p:ext uri="{BB962C8B-B14F-4D97-AF65-F5344CB8AC3E}">
        <p14:creationId xmlns:p14="http://schemas.microsoft.com/office/powerpoint/2010/main" val="393357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68C1-73EA-3AF8-D766-41642554DDE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Making the Data Useful…</a:t>
            </a:r>
          </a:p>
        </p:txBody>
      </p:sp>
      <p:sp>
        <p:nvSpPr>
          <p:cNvPr id="4" name="Text Placeholder 3">
            <a:extLst>
              <a:ext uri="{FF2B5EF4-FFF2-40B4-BE49-F238E27FC236}">
                <a16:creationId xmlns:a16="http://schemas.microsoft.com/office/drawing/2014/main" id="{E246F120-AEB6-86B6-B581-FA774651CD6A}"/>
              </a:ext>
            </a:extLst>
          </p:cNvPr>
          <p:cNvSpPr>
            <a:spLocks noGrp="1"/>
          </p:cNvSpPr>
          <p:nvPr>
            <p:ph type="body" sz="quarter" idx="13"/>
          </p:nvPr>
        </p:nvSpPr>
        <p:spPr/>
        <p:txBody>
          <a:bodyPr/>
          <a:lstStyle/>
          <a:p>
            <a:r>
              <a:rPr lang="en-US" dirty="0"/>
              <a:t>Modeling for Decision Support </a:t>
            </a:r>
          </a:p>
        </p:txBody>
      </p:sp>
      <p:pic>
        <p:nvPicPr>
          <p:cNvPr id="5" name="Content Placeholder 4">
            <a:extLst>
              <a:ext uri="{FF2B5EF4-FFF2-40B4-BE49-F238E27FC236}">
                <a16:creationId xmlns:a16="http://schemas.microsoft.com/office/drawing/2014/main" id="{56EF7EEE-BB02-25F6-6139-7E8F23C2A77A}"/>
              </a:ext>
            </a:extLst>
          </p:cNvPr>
          <p:cNvPicPr>
            <a:picLocks noGrp="1" noChangeAspect="1"/>
          </p:cNvPicPr>
          <p:nvPr>
            <p:ph idx="1"/>
          </p:nvPr>
        </p:nvPicPr>
        <p:blipFill rotWithShape="1">
          <a:blip r:embed="rId3"/>
          <a:srcRect l="50000" t="8831"/>
          <a:stretch/>
        </p:blipFill>
        <p:spPr>
          <a:xfrm>
            <a:off x="0" y="1371602"/>
            <a:ext cx="9144000" cy="4689277"/>
          </a:xfrm>
          <a:prstGeom prst="rect">
            <a:avLst/>
          </a:prstGeom>
        </p:spPr>
      </p:pic>
    </p:spTree>
    <p:extLst>
      <p:ext uri="{BB962C8B-B14F-4D97-AF65-F5344CB8AC3E}">
        <p14:creationId xmlns:p14="http://schemas.microsoft.com/office/powerpoint/2010/main" val="412535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467-13DB-F472-C280-21FD0CB07A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3" name="Content Placeholder 5">
            <a:extLst>
              <a:ext uri="{FF2B5EF4-FFF2-40B4-BE49-F238E27FC236}">
                <a16:creationId xmlns:a16="http://schemas.microsoft.com/office/drawing/2014/main" id="{9510DE29-E3FF-8416-D813-25C6238F0EA7}"/>
              </a:ext>
            </a:extLst>
          </p:cNvPr>
          <p:cNvSpPr>
            <a:spLocks noGrp="1"/>
          </p:cNvSpPr>
          <p:nvPr>
            <p:ph idx="1"/>
          </p:nvPr>
        </p:nvSpPr>
        <p:spPr/>
        <p:txBody>
          <a:bodyPr>
            <a:noAutofit/>
          </a:bodyPr>
          <a:lstStyle/>
          <a:p>
            <a:pPr marL="0" indent="0">
              <a:spcBef>
                <a:spcPts val="0"/>
              </a:spcBef>
              <a:buNone/>
            </a:pPr>
            <a:r>
              <a:rPr lang="en-US" sz="2400" b="1" dirty="0"/>
              <a:t>Overview</a:t>
            </a:r>
            <a:endParaRPr lang="en-US" b="1" dirty="0"/>
          </a:p>
          <a:p>
            <a:pPr marL="0" indent="0">
              <a:spcBef>
                <a:spcPts val="0"/>
              </a:spcBef>
              <a:buNone/>
            </a:pPr>
            <a:r>
              <a:rPr lang="en-US" sz="2000" dirty="0"/>
              <a:t>Quantifies risk of CWD introduction based on</a:t>
            </a:r>
            <a:br>
              <a:rPr lang="en-US" sz="2000" dirty="0"/>
            </a:br>
            <a:r>
              <a:rPr lang="en-US" sz="2000" dirty="0"/>
              <a:t>agency perceptions and spatial distribution </a:t>
            </a:r>
            <a:br>
              <a:rPr lang="en-US" sz="2000" dirty="0"/>
            </a:br>
            <a:r>
              <a:rPr lang="en-US" sz="2000" dirty="0"/>
              <a:t>of hazards; aimed at maximizing early detection</a:t>
            </a:r>
          </a:p>
          <a:p>
            <a:pPr marL="0" indent="0">
              <a:spcBef>
                <a:spcPts val="0"/>
              </a:spcBef>
              <a:buNone/>
            </a:pPr>
            <a:endParaRPr lang="en-US" sz="2000" b="1" dirty="0"/>
          </a:p>
          <a:p>
            <a:pPr marL="0" indent="0">
              <a:spcBef>
                <a:spcPts val="0"/>
              </a:spcBef>
              <a:buNone/>
            </a:pPr>
            <a:r>
              <a:rPr lang="en-US" sz="2400" b="1" dirty="0"/>
              <a:t>Inputs</a:t>
            </a:r>
            <a:endParaRPr lang="en-US" b="1" dirty="0"/>
          </a:p>
          <a:p>
            <a:pPr marL="457200" lvl="1" indent="-171450">
              <a:spcBef>
                <a:spcPts val="0"/>
              </a:spcBef>
              <a:buNone/>
            </a:pPr>
            <a:r>
              <a:rPr lang="en-US" sz="1800" dirty="0"/>
              <a:t>Hazard locations</a:t>
            </a:r>
          </a:p>
          <a:p>
            <a:pPr marL="457200" lvl="1" indent="-171450">
              <a:spcBef>
                <a:spcPts val="0"/>
              </a:spcBef>
              <a:buNone/>
            </a:pPr>
            <a:r>
              <a:rPr lang="en-US" sz="1800" dirty="0"/>
              <a:t>Population demographic metrics</a:t>
            </a:r>
          </a:p>
          <a:p>
            <a:pPr marL="457200" lvl="1" indent="-171450">
              <a:spcBef>
                <a:spcPts val="0"/>
              </a:spcBef>
              <a:buNone/>
            </a:pPr>
            <a:r>
              <a:rPr lang="en-US" sz="1800" dirty="0"/>
              <a:t>Agency risk perception survey</a:t>
            </a:r>
          </a:p>
          <a:p>
            <a:pPr marL="0" indent="0">
              <a:spcBef>
                <a:spcPts val="0"/>
              </a:spcBef>
              <a:buNone/>
            </a:pPr>
            <a:endParaRPr lang="en-US" sz="2000" i="1" dirty="0"/>
          </a:p>
          <a:p>
            <a:pPr marL="0" indent="0">
              <a:spcBef>
                <a:spcPts val="0"/>
              </a:spcBef>
              <a:buNone/>
            </a:pPr>
            <a:endParaRPr lang="en-US" sz="2000" i="1" dirty="0"/>
          </a:p>
          <a:p>
            <a:pPr marL="0" indent="0">
              <a:spcBef>
                <a:spcPts val="0"/>
              </a:spcBef>
              <a:buNone/>
            </a:pPr>
            <a:endParaRPr lang="en-US" sz="2000" i="1" dirty="0"/>
          </a:p>
          <a:p>
            <a:pPr marL="0" indent="0">
              <a:spcBef>
                <a:spcPts val="0"/>
              </a:spcBef>
              <a:buNone/>
            </a:pPr>
            <a:r>
              <a:rPr lang="en-US" sz="2400" b="1" dirty="0"/>
              <a:t>Output</a:t>
            </a:r>
          </a:p>
          <a:p>
            <a:pPr marL="0" indent="0">
              <a:spcBef>
                <a:spcPts val="0"/>
              </a:spcBef>
              <a:buFont typeface="Arial" panose="020B0604020202020204" pitchFamily="34" charset="0"/>
              <a:buNone/>
            </a:pPr>
            <a:r>
              <a:rPr lang="en-US" sz="3100" b="1" dirty="0">
                <a:solidFill>
                  <a:srgbClr val="E98300"/>
                </a:solidFill>
              </a:rPr>
              <a:t>Sampling recommendations</a:t>
            </a:r>
          </a:p>
          <a:p>
            <a:pPr marL="0" indent="0">
              <a:spcBef>
                <a:spcPts val="0"/>
              </a:spcBef>
              <a:buFont typeface="Arial" panose="020B0604020202020204" pitchFamily="34" charset="0"/>
              <a:buNone/>
            </a:pPr>
            <a:r>
              <a:rPr lang="en-US" sz="3100" b="1" dirty="0">
                <a:solidFill>
                  <a:srgbClr val="E98300"/>
                </a:solidFill>
              </a:rPr>
              <a:t>by management unit</a:t>
            </a:r>
            <a:endParaRPr lang="en-US" sz="3100" dirty="0">
              <a:solidFill>
                <a:srgbClr val="E98300"/>
              </a:solidFill>
            </a:endParaRPr>
          </a:p>
        </p:txBody>
      </p:sp>
      <p:sp>
        <p:nvSpPr>
          <p:cNvPr id="4" name="Text Placeholder 3">
            <a:extLst>
              <a:ext uri="{FF2B5EF4-FFF2-40B4-BE49-F238E27FC236}">
                <a16:creationId xmlns:a16="http://schemas.microsoft.com/office/drawing/2014/main" id="{A6D0AA01-5E7E-E509-8996-091784D896C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Models – Hazard Model</a:t>
            </a:r>
          </a:p>
        </p:txBody>
      </p:sp>
      <p:pic>
        <p:nvPicPr>
          <p:cNvPr id="5" name="Picture 4">
            <a:extLst>
              <a:ext uri="{FF2B5EF4-FFF2-40B4-BE49-F238E27FC236}">
                <a16:creationId xmlns:a16="http://schemas.microsoft.com/office/drawing/2014/main" id="{103EC6EE-383E-4230-7567-BDE40E765B2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1938" y="1622428"/>
            <a:ext cx="4902062" cy="4902062"/>
          </a:xfrm>
          <a:prstGeom prst="rect">
            <a:avLst/>
          </a:prstGeom>
        </p:spPr>
      </p:pic>
      <p:sp>
        <p:nvSpPr>
          <p:cNvPr id="10" name="TextBox 9">
            <a:extLst>
              <a:ext uri="{FF2B5EF4-FFF2-40B4-BE49-F238E27FC236}">
                <a16:creationId xmlns:a16="http://schemas.microsoft.com/office/drawing/2014/main" id="{1E4BA9C2-863C-57C5-08A0-E63921E394E8}"/>
              </a:ext>
            </a:extLst>
          </p:cNvPr>
          <p:cNvSpPr txBox="1"/>
          <p:nvPr/>
        </p:nvSpPr>
        <p:spPr>
          <a:xfrm>
            <a:off x="1440514" y="6342644"/>
            <a:ext cx="6262968" cy="446597"/>
          </a:xfrm>
          <a:prstGeom prst="rect">
            <a:avLst/>
          </a:prstGeom>
          <a:noFill/>
        </p:spPr>
        <p:txBody>
          <a:bodyPr wrap="square">
            <a:spAutoFit/>
          </a:bodyPr>
          <a:lstStyle/>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Schuler, K., Hollingshead, N., Heerkens, S., Kelly, J., Hurst, J., Abbott, R., Collins, E., Lewis, J., &amp; Hynes, K. Novel Detection of Chronic Wasting Disease Using Risk-Weighted Surveillance.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in prep.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65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467-13DB-F472-C280-21FD0CB07A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4" name="Text Placeholder 3">
            <a:extLst>
              <a:ext uri="{FF2B5EF4-FFF2-40B4-BE49-F238E27FC236}">
                <a16:creationId xmlns:a16="http://schemas.microsoft.com/office/drawing/2014/main" id="{A6D0AA01-5E7E-E509-8996-091784D896C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Models – Sampling Optimization Model</a:t>
            </a:r>
          </a:p>
        </p:txBody>
      </p:sp>
      <p:pic>
        <p:nvPicPr>
          <p:cNvPr id="7" name="Picture 6" descr="Graphical user interface, application&#10;&#10;Description automatically generated">
            <a:extLst>
              <a:ext uri="{FF2B5EF4-FFF2-40B4-BE49-F238E27FC236}">
                <a16:creationId xmlns:a16="http://schemas.microsoft.com/office/drawing/2014/main" id="{A261D531-B427-819F-A9A9-7359CB16E76B}"/>
              </a:ext>
            </a:extLst>
          </p:cNvPr>
          <p:cNvPicPr>
            <a:picLocks noChangeAspect="1"/>
          </p:cNvPicPr>
          <p:nvPr/>
        </p:nvPicPr>
        <p:blipFill rotWithShape="1">
          <a:blip r:embed="rId3">
            <a:extLst>
              <a:ext uri="{28A0092B-C50C-407E-A947-70E740481C1C}">
                <a14:useLocalDpi xmlns:a14="http://schemas.microsoft.com/office/drawing/2010/main" val="0"/>
              </a:ext>
            </a:extLst>
          </a:blip>
          <a:srcRect l="57212" t="47910" r="1384" b="3393"/>
          <a:stretch/>
        </p:blipFill>
        <p:spPr>
          <a:xfrm>
            <a:off x="4123762" y="2387955"/>
            <a:ext cx="4743512" cy="3134540"/>
          </a:xfrm>
          <a:prstGeom prst="rect">
            <a:avLst/>
          </a:prstGeom>
          <a:ln>
            <a:noFill/>
          </a:ln>
          <a:effectLst>
            <a:outerShdw blurRad="292100" dist="139700" dir="2700000" algn="tl" rotWithShape="0">
              <a:srgbClr val="333333">
                <a:alpha val="65000"/>
              </a:srgbClr>
            </a:outerShdw>
          </a:effectLst>
        </p:spPr>
      </p:pic>
      <p:sp>
        <p:nvSpPr>
          <p:cNvPr id="8" name="Content Placeholder 11">
            <a:extLst>
              <a:ext uri="{FF2B5EF4-FFF2-40B4-BE49-F238E27FC236}">
                <a16:creationId xmlns:a16="http://schemas.microsoft.com/office/drawing/2014/main" id="{5E02E475-FE7B-E3D5-FDC4-06916A3512AA}"/>
              </a:ext>
            </a:extLst>
          </p:cNvPr>
          <p:cNvSpPr txBox="1">
            <a:spLocks/>
          </p:cNvSpPr>
          <p:nvPr/>
        </p:nvSpPr>
        <p:spPr>
          <a:xfrm>
            <a:off x="324848" y="1419720"/>
            <a:ext cx="8542426" cy="5470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t>Overview</a:t>
            </a:r>
          </a:p>
          <a:p>
            <a:pPr marL="0" indent="0">
              <a:spcBef>
                <a:spcPts val="0"/>
              </a:spcBef>
              <a:buFont typeface="Arial" panose="020B0604020202020204" pitchFamily="34" charset="0"/>
              <a:buNone/>
            </a:pPr>
            <a:r>
              <a:rPr lang="en-US" sz="2000" dirty="0"/>
              <a:t>A combinatorial optimization algorithm that maximizes benefits and</a:t>
            </a:r>
            <a:br>
              <a:rPr lang="en-US" sz="2000" dirty="0"/>
            </a:br>
            <a:r>
              <a:rPr lang="en-US" sz="2000" dirty="0"/>
              <a:t>minimize costs given a set program budget</a:t>
            </a:r>
          </a:p>
          <a:p>
            <a:pPr marL="0" indent="0">
              <a:spcBef>
                <a:spcPts val="0"/>
              </a:spcBef>
              <a:buFont typeface="Arial" panose="020B0604020202020204" pitchFamily="34" charset="0"/>
              <a:buNone/>
            </a:pPr>
            <a:endParaRPr lang="en-US" sz="2000" b="1" dirty="0"/>
          </a:p>
          <a:p>
            <a:pPr marL="0" indent="0">
              <a:spcBef>
                <a:spcPts val="0"/>
              </a:spcBef>
              <a:buFont typeface="Arial" panose="020B0604020202020204" pitchFamily="34" charset="0"/>
              <a:buNone/>
            </a:pPr>
            <a:r>
              <a:rPr lang="en-US" sz="2400" b="1" dirty="0"/>
              <a:t>Inputs</a:t>
            </a:r>
            <a:endParaRPr lang="en-US" b="1" dirty="0"/>
          </a:p>
          <a:p>
            <a:pPr marL="457200" lvl="1" indent="-171450">
              <a:spcBef>
                <a:spcPts val="0"/>
              </a:spcBef>
              <a:buFont typeface="Arial" panose="020B0604020202020204" pitchFamily="34" charset="0"/>
              <a:buNone/>
            </a:pPr>
            <a:r>
              <a:rPr lang="en-US" sz="1800" dirty="0"/>
              <a:t>Benefit of early detection</a:t>
            </a:r>
          </a:p>
          <a:p>
            <a:pPr marL="457200" lvl="1" indent="-171450">
              <a:spcBef>
                <a:spcPts val="0"/>
              </a:spcBef>
              <a:buFont typeface="Arial" panose="020B0604020202020204" pitchFamily="34" charset="0"/>
              <a:buNone/>
            </a:pPr>
            <a:r>
              <a:rPr lang="en-US" sz="1800" dirty="0"/>
              <a:t>Benefit of detecting change</a:t>
            </a:r>
            <a:br>
              <a:rPr lang="en-US" sz="1800" dirty="0"/>
            </a:br>
            <a:r>
              <a:rPr lang="en-US" sz="1800" dirty="0"/>
              <a:t>  in prevalence</a:t>
            </a:r>
          </a:p>
          <a:p>
            <a:pPr marL="457200" lvl="1" indent="-171450">
              <a:spcBef>
                <a:spcPts val="0"/>
              </a:spcBef>
              <a:buFont typeface="Arial" panose="020B0604020202020204" pitchFamily="34" charset="0"/>
              <a:buNone/>
            </a:pPr>
            <a:r>
              <a:rPr lang="en-US" sz="1800" dirty="0"/>
              <a:t>Benefit of informed agency/public</a:t>
            </a:r>
          </a:p>
          <a:p>
            <a:pPr marL="457200" lvl="1" indent="-171450">
              <a:spcBef>
                <a:spcPts val="0"/>
              </a:spcBef>
              <a:buFont typeface="Arial" panose="020B0604020202020204" pitchFamily="34" charset="0"/>
              <a:buNone/>
            </a:pPr>
            <a:r>
              <a:rPr lang="en-US" sz="1800" dirty="0"/>
              <a:t>Risks (new infection, spread)</a:t>
            </a:r>
          </a:p>
          <a:p>
            <a:pPr marL="457200" lvl="1" indent="-171450">
              <a:spcBef>
                <a:spcPts val="0"/>
              </a:spcBef>
              <a:buFont typeface="Arial" panose="020B0604020202020204" pitchFamily="34" charset="0"/>
              <a:buNone/>
            </a:pPr>
            <a:r>
              <a:rPr lang="en-US" sz="1800" dirty="0"/>
              <a:t>Prevalence</a:t>
            </a:r>
          </a:p>
          <a:p>
            <a:pPr marL="457200" lvl="1" indent="-171450">
              <a:spcBef>
                <a:spcPts val="0"/>
              </a:spcBef>
              <a:buNone/>
            </a:pPr>
            <a:r>
              <a:rPr lang="en-US" sz="1800" dirty="0"/>
              <a:t>Surveillance related costs</a:t>
            </a:r>
          </a:p>
          <a:p>
            <a:pPr marL="457200" lvl="1" indent="-171450">
              <a:spcBef>
                <a:spcPts val="0"/>
              </a:spcBef>
              <a:buFont typeface="Arial" panose="020B0604020202020204" pitchFamily="34" charset="0"/>
              <a:buNone/>
            </a:pPr>
            <a:r>
              <a:rPr lang="en-US" sz="1800" dirty="0"/>
              <a:t>Total program budget</a:t>
            </a:r>
          </a:p>
          <a:p>
            <a:pPr marL="0" indent="0">
              <a:spcBef>
                <a:spcPts val="0"/>
              </a:spcBef>
              <a:buFont typeface="Arial" panose="020B0604020202020204" pitchFamily="34" charset="0"/>
              <a:buNone/>
            </a:pPr>
            <a:endParaRPr lang="en-US" sz="1800" b="1" dirty="0"/>
          </a:p>
          <a:p>
            <a:pPr marL="0" indent="0">
              <a:spcBef>
                <a:spcPts val="0"/>
              </a:spcBef>
              <a:buFont typeface="Arial" panose="020B0604020202020204" pitchFamily="34" charset="0"/>
              <a:buNone/>
            </a:pPr>
            <a:endParaRPr lang="en-US" sz="1800" b="1" dirty="0"/>
          </a:p>
          <a:p>
            <a:pPr marL="0" indent="0">
              <a:spcBef>
                <a:spcPts val="0"/>
              </a:spcBef>
              <a:buFont typeface="Arial" panose="020B0604020202020204" pitchFamily="34" charset="0"/>
              <a:buNone/>
            </a:pPr>
            <a:r>
              <a:rPr lang="en-US" sz="2400" b="1" dirty="0"/>
              <a:t>Output</a:t>
            </a:r>
          </a:p>
          <a:p>
            <a:pPr marL="0" indent="0">
              <a:spcBef>
                <a:spcPts val="0"/>
              </a:spcBef>
              <a:buFont typeface="Arial" panose="020B0604020202020204" pitchFamily="34" charset="0"/>
              <a:buNone/>
            </a:pPr>
            <a:r>
              <a:rPr lang="en-US" sz="3100" b="1" dirty="0">
                <a:solidFill>
                  <a:srgbClr val="E98300"/>
                </a:solidFill>
              </a:rPr>
              <a:t>Sampling recommendations by management unit</a:t>
            </a:r>
            <a:endParaRPr lang="en-US" sz="3100" dirty="0">
              <a:solidFill>
                <a:srgbClr val="E98300"/>
              </a:solidFill>
            </a:endParaRPr>
          </a:p>
        </p:txBody>
      </p:sp>
      <p:sp>
        <p:nvSpPr>
          <p:cNvPr id="11" name="TextBox 10">
            <a:extLst>
              <a:ext uri="{FF2B5EF4-FFF2-40B4-BE49-F238E27FC236}">
                <a16:creationId xmlns:a16="http://schemas.microsoft.com/office/drawing/2014/main" id="{5E8F1A3B-DEB2-F818-DACC-3A89E7477F36}"/>
              </a:ext>
            </a:extLst>
          </p:cNvPr>
          <p:cNvSpPr txBox="1"/>
          <p:nvPr/>
        </p:nvSpPr>
        <p:spPr>
          <a:xfrm>
            <a:off x="1451112" y="6253744"/>
            <a:ext cx="5874027" cy="627736"/>
          </a:xfrm>
          <a:prstGeom prst="rect">
            <a:avLst/>
          </a:prstGeom>
          <a:noFill/>
        </p:spPr>
        <p:txBody>
          <a:bodyPr wrap="square">
            <a:spAutoFit/>
          </a:bodyPr>
          <a:lstStyle/>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Hanley, B., Them, C., Mitchell, C. I., Walter, W. D., Walsh, D., Jennelle, C., Hollingshead, N., Abbott, R. C., Kelly, J., Grove, D., Williams, D., Ahmed, S., Miller, L., &amp; Schuler, K. A tool to allocate surveillance resources of chronic wasting disease in white-tailed deer.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in prep.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30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467-13DB-F472-C280-21FD0CB07A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4" name="Text Placeholder 3">
            <a:extLst>
              <a:ext uri="{FF2B5EF4-FFF2-40B4-BE49-F238E27FC236}">
                <a16:creationId xmlns:a16="http://schemas.microsoft.com/office/drawing/2014/main" id="{A6D0AA01-5E7E-E509-8996-091784D896C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Models – Outbreak Response</a:t>
            </a:r>
          </a:p>
        </p:txBody>
      </p:sp>
      <p:sp>
        <p:nvSpPr>
          <p:cNvPr id="5" name="TextBox 4">
            <a:extLst>
              <a:ext uri="{FF2B5EF4-FFF2-40B4-BE49-F238E27FC236}">
                <a16:creationId xmlns:a16="http://schemas.microsoft.com/office/drawing/2014/main" id="{25FB3DA0-060B-8BDB-3A43-4F38A0F930F8}"/>
              </a:ext>
            </a:extLst>
          </p:cNvPr>
          <p:cNvSpPr txBox="1"/>
          <p:nvPr/>
        </p:nvSpPr>
        <p:spPr>
          <a:xfrm>
            <a:off x="1440514" y="6342644"/>
            <a:ext cx="5844869" cy="446597"/>
          </a:xfrm>
          <a:prstGeom prst="rect">
            <a:avLst/>
          </a:prstGeom>
          <a:noFill/>
        </p:spPr>
        <p:txBody>
          <a:bodyPr wrap="square">
            <a:spAutoFit/>
          </a:bodyPr>
          <a:lstStyle/>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Quinn AD, D Williams, W Porter, M Smith, F DeSantis, and S McNulty.2009. Risk Assessment of a Chronic Wasting Disease Outbreak in New York: Final Report. 50 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10198B6-89DB-5AF1-AA1D-DA490DBDD4DD}"/>
              </a:ext>
            </a:extLst>
          </p:cNvPr>
          <p:cNvPicPr>
            <a:picLocks noChangeAspect="1"/>
          </p:cNvPicPr>
          <p:nvPr/>
        </p:nvPicPr>
        <p:blipFill rotWithShape="1">
          <a:blip r:embed="rId3"/>
          <a:srcRect l="13592" t="12811" r="17459" b="12451"/>
          <a:stretch/>
        </p:blipFill>
        <p:spPr>
          <a:xfrm>
            <a:off x="4343404" y="1713486"/>
            <a:ext cx="4463716" cy="4338565"/>
          </a:xfrm>
          <a:prstGeom prst="rect">
            <a:avLst/>
          </a:prstGeom>
          <a:ln>
            <a:noFill/>
          </a:ln>
          <a:effectLst>
            <a:outerShdw blurRad="292100" dist="139700" dir="2700000" algn="tl" rotWithShape="0">
              <a:srgbClr val="333333">
                <a:alpha val="65000"/>
              </a:srgbClr>
            </a:outerShdw>
          </a:effectLst>
        </p:spPr>
      </p:pic>
      <p:sp>
        <p:nvSpPr>
          <p:cNvPr id="11" name="Content Placeholder 5">
            <a:extLst>
              <a:ext uri="{FF2B5EF4-FFF2-40B4-BE49-F238E27FC236}">
                <a16:creationId xmlns:a16="http://schemas.microsoft.com/office/drawing/2014/main" id="{572189F5-0E7F-F384-8329-A8ABC88420B5}"/>
              </a:ext>
            </a:extLst>
          </p:cNvPr>
          <p:cNvSpPr txBox="1">
            <a:spLocks/>
          </p:cNvSpPr>
          <p:nvPr/>
        </p:nvSpPr>
        <p:spPr>
          <a:xfrm>
            <a:off x="336880" y="1419720"/>
            <a:ext cx="5369653" cy="4736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t>Overview</a:t>
            </a:r>
            <a:endParaRPr lang="en-US" b="1" dirty="0"/>
          </a:p>
          <a:p>
            <a:pPr marL="0" indent="0">
              <a:spcBef>
                <a:spcPts val="0"/>
              </a:spcBef>
              <a:buFont typeface="Arial" panose="020B0604020202020204" pitchFamily="34" charset="0"/>
              <a:buNone/>
            </a:pPr>
            <a:r>
              <a:rPr lang="en-US" sz="2000" dirty="0"/>
              <a:t>Considers resource use and contact probability to describe an area where a CWD-positive animal would likely come in contact with another deer</a:t>
            </a:r>
          </a:p>
          <a:p>
            <a:pPr marL="0" indent="0">
              <a:spcBef>
                <a:spcPts val="0"/>
              </a:spcBef>
              <a:buFont typeface="Arial" panose="020B0604020202020204" pitchFamily="34" charset="0"/>
              <a:buNone/>
            </a:pPr>
            <a:endParaRPr lang="en-US" sz="2000" b="1" dirty="0"/>
          </a:p>
          <a:p>
            <a:pPr marL="0" indent="0">
              <a:spcBef>
                <a:spcPts val="0"/>
              </a:spcBef>
              <a:buFont typeface="Arial" panose="020B0604020202020204" pitchFamily="34" charset="0"/>
              <a:buNone/>
            </a:pPr>
            <a:r>
              <a:rPr lang="en-US" sz="2400" b="1" dirty="0"/>
              <a:t>Inputs</a:t>
            </a:r>
            <a:endParaRPr lang="en-US" b="1" dirty="0"/>
          </a:p>
          <a:p>
            <a:pPr marL="457200" lvl="1" indent="-171450">
              <a:spcBef>
                <a:spcPts val="0"/>
              </a:spcBef>
              <a:buFont typeface="Arial" panose="020B0604020202020204" pitchFamily="34" charset="0"/>
              <a:buNone/>
            </a:pPr>
            <a:r>
              <a:rPr lang="en-US" sz="1800" dirty="0"/>
              <a:t>Location of a CWD positive deer</a:t>
            </a:r>
          </a:p>
          <a:p>
            <a:pPr marL="457200" lvl="1" indent="-171450">
              <a:spcBef>
                <a:spcPts val="0"/>
              </a:spcBef>
              <a:buFont typeface="Arial" panose="020B0604020202020204" pitchFamily="34" charset="0"/>
              <a:buNone/>
            </a:pPr>
            <a:r>
              <a:rPr lang="en-US" sz="1800" dirty="0"/>
              <a:t>Resource selection function</a:t>
            </a:r>
          </a:p>
          <a:p>
            <a:pPr marL="457200" lvl="1" indent="-171450">
              <a:spcBef>
                <a:spcPts val="0"/>
              </a:spcBef>
              <a:buNone/>
            </a:pPr>
            <a:r>
              <a:rPr lang="en-US" sz="1800" dirty="0"/>
              <a:t>Contact probability function</a:t>
            </a:r>
          </a:p>
          <a:p>
            <a:pPr marL="457200" lvl="1" indent="-171450">
              <a:spcBef>
                <a:spcPts val="0"/>
              </a:spcBef>
              <a:buFont typeface="Arial" panose="020B0604020202020204" pitchFamily="34" charset="0"/>
              <a:buNone/>
            </a:pPr>
            <a:r>
              <a:rPr lang="en-US" sz="1800" dirty="0"/>
              <a:t>Landscape characteristics</a:t>
            </a:r>
          </a:p>
          <a:p>
            <a:pPr marL="0" indent="0">
              <a:spcBef>
                <a:spcPts val="0"/>
              </a:spcBef>
              <a:buFont typeface="Arial" panose="020B0604020202020204" pitchFamily="34" charset="0"/>
              <a:buNone/>
            </a:pPr>
            <a:endParaRPr lang="en-US" sz="2000" i="1" dirty="0"/>
          </a:p>
          <a:p>
            <a:pPr marL="0" indent="0">
              <a:spcBef>
                <a:spcPts val="0"/>
              </a:spcBef>
              <a:buFont typeface="Arial" panose="020B0604020202020204" pitchFamily="34" charset="0"/>
              <a:buNone/>
            </a:pPr>
            <a:endParaRPr lang="en-US" sz="2000" i="1" dirty="0"/>
          </a:p>
          <a:p>
            <a:pPr marL="0" indent="0">
              <a:spcBef>
                <a:spcPts val="0"/>
              </a:spcBef>
              <a:buFont typeface="Arial" panose="020B0604020202020204" pitchFamily="34" charset="0"/>
              <a:buNone/>
            </a:pPr>
            <a:r>
              <a:rPr lang="en-US" sz="2400" b="1" dirty="0"/>
              <a:t>Output</a:t>
            </a:r>
          </a:p>
          <a:p>
            <a:pPr marL="0" indent="0">
              <a:spcBef>
                <a:spcPts val="0"/>
              </a:spcBef>
              <a:buFont typeface="Arial" panose="020B0604020202020204" pitchFamily="34" charset="0"/>
              <a:buNone/>
            </a:pPr>
            <a:r>
              <a:rPr lang="en-US" sz="3100" b="1" dirty="0">
                <a:solidFill>
                  <a:srgbClr val="E98300"/>
                </a:solidFill>
              </a:rPr>
              <a:t>Contact Probability</a:t>
            </a:r>
          </a:p>
          <a:p>
            <a:pPr marL="0" indent="0">
              <a:spcBef>
                <a:spcPts val="0"/>
              </a:spcBef>
              <a:buFont typeface="Arial" panose="020B0604020202020204" pitchFamily="34" charset="0"/>
              <a:buNone/>
            </a:pPr>
            <a:r>
              <a:rPr lang="en-US" sz="3100" b="1" dirty="0">
                <a:solidFill>
                  <a:srgbClr val="E98300"/>
                </a:solidFill>
              </a:rPr>
              <a:t>Surface</a:t>
            </a:r>
            <a:endParaRPr lang="en-US" sz="3100" dirty="0">
              <a:solidFill>
                <a:srgbClr val="E98300"/>
              </a:solidFill>
            </a:endParaRPr>
          </a:p>
        </p:txBody>
      </p:sp>
    </p:spTree>
    <p:extLst>
      <p:ext uri="{BB962C8B-B14F-4D97-AF65-F5344CB8AC3E}">
        <p14:creationId xmlns:p14="http://schemas.microsoft.com/office/powerpoint/2010/main" val="429449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467-13DB-F472-C280-21FD0CB07A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4" name="Text Placeholder 3">
            <a:extLst>
              <a:ext uri="{FF2B5EF4-FFF2-40B4-BE49-F238E27FC236}">
                <a16:creationId xmlns:a16="http://schemas.microsoft.com/office/drawing/2014/main" id="{A6D0AA01-5E7E-E509-8996-091784D896C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Models – Habitat Risk</a:t>
            </a:r>
          </a:p>
        </p:txBody>
      </p:sp>
      <p:pic>
        <p:nvPicPr>
          <p:cNvPr id="6" name="Picture 5">
            <a:extLst>
              <a:ext uri="{FF2B5EF4-FFF2-40B4-BE49-F238E27FC236}">
                <a16:creationId xmlns:a16="http://schemas.microsoft.com/office/drawing/2014/main" id="{9BD5E446-1B0A-42D6-4DDE-51EAFA2D3FE1}"/>
              </a:ext>
            </a:extLst>
          </p:cNvPr>
          <p:cNvPicPr>
            <a:picLocks noChangeAspect="1"/>
          </p:cNvPicPr>
          <p:nvPr/>
        </p:nvPicPr>
        <p:blipFill rotWithShape="1">
          <a:blip r:embed="rId3"/>
          <a:srcRect l="4784" r="10010"/>
          <a:stretch/>
        </p:blipFill>
        <p:spPr>
          <a:xfrm>
            <a:off x="4523877" y="2627074"/>
            <a:ext cx="4350654" cy="3384527"/>
          </a:xfrm>
          <a:prstGeom prst="rect">
            <a:avLst/>
          </a:prstGeom>
          <a:ln>
            <a:noFill/>
          </a:ln>
          <a:effectLst>
            <a:outerShdw blurRad="292100" dist="139700" dir="2700000" algn="tl" rotWithShape="0">
              <a:srgbClr val="333333">
                <a:alpha val="65000"/>
              </a:srgbClr>
            </a:outerShdw>
          </a:effectLst>
        </p:spPr>
      </p:pic>
      <p:sp>
        <p:nvSpPr>
          <p:cNvPr id="7" name="Content Placeholder 5">
            <a:extLst>
              <a:ext uri="{FF2B5EF4-FFF2-40B4-BE49-F238E27FC236}">
                <a16:creationId xmlns:a16="http://schemas.microsoft.com/office/drawing/2014/main" id="{8390BD73-579C-2446-2E54-772678931031}"/>
              </a:ext>
            </a:extLst>
          </p:cNvPr>
          <p:cNvSpPr txBox="1">
            <a:spLocks/>
          </p:cNvSpPr>
          <p:nvPr/>
        </p:nvSpPr>
        <p:spPr>
          <a:xfrm>
            <a:off x="336880" y="1419720"/>
            <a:ext cx="6646127" cy="4736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t>Overview</a:t>
            </a:r>
            <a:endParaRPr lang="en-US" b="1" dirty="0"/>
          </a:p>
          <a:p>
            <a:pPr marL="0" indent="0">
              <a:spcBef>
                <a:spcPts val="0"/>
              </a:spcBef>
              <a:buFont typeface="Arial" panose="020B0604020202020204" pitchFamily="34" charset="0"/>
              <a:buNone/>
            </a:pPr>
            <a:r>
              <a:rPr lang="en-US" sz="2000" dirty="0"/>
              <a:t>A Bayesian hierarchical model that predict risk of CWD infection per population segment at relatively fine spatial  scales (1-10 km</a:t>
            </a:r>
            <a:r>
              <a:rPr lang="en-US" sz="2000" baseline="30000" dirty="0"/>
              <a:t>2</a:t>
            </a:r>
            <a:r>
              <a:rPr lang="en-US" sz="2000" dirty="0"/>
              <a:t>)</a:t>
            </a:r>
          </a:p>
          <a:p>
            <a:pPr marL="0" indent="0">
              <a:spcBef>
                <a:spcPts val="0"/>
              </a:spcBef>
              <a:buFont typeface="Arial" panose="020B0604020202020204" pitchFamily="34" charset="0"/>
              <a:buNone/>
            </a:pPr>
            <a:endParaRPr lang="en-US" sz="2000" b="1" dirty="0"/>
          </a:p>
          <a:p>
            <a:pPr marL="0" indent="0">
              <a:spcBef>
                <a:spcPts val="0"/>
              </a:spcBef>
              <a:buFont typeface="Arial" panose="020B0604020202020204" pitchFamily="34" charset="0"/>
              <a:buNone/>
            </a:pPr>
            <a:r>
              <a:rPr lang="en-US" sz="2400" b="1" dirty="0"/>
              <a:t>Inputs</a:t>
            </a:r>
            <a:endParaRPr lang="en-US" b="1" dirty="0"/>
          </a:p>
          <a:p>
            <a:pPr marL="171450" indent="0">
              <a:spcBef>
                <a:spcPts val="0"/>
              </a:spcBef>
              <a:buNone/>
            </a:pPr>
            <a:r>
              <a:rPr lang="en-US" sz="2000" dirty="0"/>
              <a:t>Spatial landscape data</a:t>
            </a:r>
          </a:p>
          <a:p>
            <a:pPr marL="171450" indent="0">
              <a:spcBef>
                <a:spcPts val="0"/>
              </a:spcBef>
              <a:buNone/>
            </a:pPr>
            <a:r>
              <a:rPr lang="en-US" sz="2000" dirty="0"/>
              <a:t>   land cover, soils, topography</a:t>
            </a:r>
          </a:p>
          <a:p>
            <a:pPr marL="171450" indent="0">
              <a:spcBef>
                <a:spcPts val="0"/>
              </a:spcBef>
              <a:buNone/>
            </a:pPr>
            <a:r>
              <a:rPr lang="en-US" sz="2000" dirty="0"/>
              <a:t>Surveillance data</a:t>
            </a:r>
          </a:p>
          <a:p>
            <a:pPr marL="0" indent="0">
              <a:spcBef>
                <a:spcPts val="0"/>
              </a:spcBef>
              <a:buFont typeface="Arial" panose="020B0604020202020204" pitchFamily="34" charset="0"/>
              <a:buNone/>
            </a:pPr>
            <a:endParaRPr lang="en-US" sz="2000" i="1" dirty="0"/>
          </a:p>
          <a:p>
            <a:pPr marL="0" indent="0">
              <a:spcBef>
                <a:spcPts val="0"/>
              </a:spcBef>
              <a:buFont typeface="Arial" panose="020B0604020202020204" pitchFamily="34" charset="0"/>
              <a:buNone/>
            </a:pPr>
            <a:endParaRPr lang="en-US" sz="2000" i="1" dirty="0"/>
          </a:p>
          <a:p>
            <a:pPr marL="0" indent="0">
              <a:spcBef>
                <a:spcPts val="0"/>
              </a:spcBef>
              <a:buFont typeface="Arial" panose="020B0604020202020204" pitchFamily="34" charset="0"/>
              <a:buNone/>
            </a:pPr>
            <a:r>
              <a:rPr lang="en-US" sz="2400" b="1" dirty="0"/>
              <a:t>Output</a:t>
            </a:r>
          </a:p>
          <a:p>
            <a:pPr marL="0" indent="0">
              <a:spcBef>
                <a:spcPts val="0"/>
              </a:spcBef>
              <a:buFont typeface="Arial" panose="020B0604020202020204" pitchFamily="34" charset="0"/>
              <a:buNone/>
            </a:pPr>
            <a:r>
              <a:rPr lang="en-US" sz="3100" b="1" dirty="0">
                <a:solidFill>
                  <a:srgbClr val="E98300"/>
                </a:solidFill>
              </a:rPr>
              <a:t>CWD risk per age/sex</a:t>
            </a:r>
          </a:p>
          <a:p>
            <a:pPr marL="0" indent="0">
              <a:spcBef>
                <a:spcPts val="0"/>
              </a:spcBef>
              <a:buFont typeface="Arial" panose="020B0604020202020204" pitchFamily="34" charset="0"/>
              <a:buNone/>
            </a:pPr>
            <a:r>
              <a:rPr lang="en-US" sz="3100" b="1" dirty="0">
                <a:solidFill>
                  <a:srgbClr val="E98300"/>
                </a:solidFill>
              </a:rPr>
              <a:t>segment per grid cell</a:t>
            </a:r>
            <a:endParaRPr lang="en-US" dirty="0"/>
          </a:p>
        </p:txBody>
      </p:sp>
      <p:sp>
        <p:nvSpPr>
          <p:cNvPr id="11" name="TextBox 10">
            <a:extLst>
              <a:ext uri="{FF2B5EF4-FFF2-40B4-BE49-F238E27FC236}">
                <a16:creationId xmlns:a16="http://schemas.microsoft.com/office/drawing/2014/main" id="{A3936FE0-90D5-4E40-35A5-32BE375A2209}"/>
              </a:ext>
            </a:extLst>
          </p:cNvPr>
          <p:cNvSpPr txBox="1"/>
          <p:nvPr/>
        </p:nvSpPr>
        <p:spPr>
          <a:xfrm>
            <a:off x="1402414" y="6205484"/>
            <a:ext cx="5972421" cy="627736"/>
          </a:xfrm>
          <a:prstGeom prst="rect">
            <a:avLst/>
          </a:prstGeom>
          <a:noFill/>
        </p:spPr>
        <p:txBody>
          <a:bodyPr wrap="square">
            <a:spAutoFit/>
          </a:bodyPr>
          <a:lstStyle/>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Walter, W. D., Them, C., Hanley, B., Mitchell, C. I., Kelly, J., Grove, D., Christensen, C., Hollingshead, N., Abbott, R. C., Ahmed, S., &amp; Schuler, K. Predicting the odds of chronic wasting disease with the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HabitatRisk</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Software. </a:t>
            </a:r>
            <a:r>
              <a:rPr lang="en-US" sz="1100" i="1" dirty="0">
                <a:latin typeface="Calibri Light" panose="020F0302020204030204" pitchFamily="34" charset="0"/>
                <a:ea typeface="Calibri" panose="020F0502020204030204" pitchFamily="34" charset="0"/>
                <a:cs typeface="Times New Roman" panose="02020603050405020304" pitchFamily="18" charset="0"/>
              </a:rPr>
              <a:t>Submitted.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61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467-13DB-F472-C280-21FD0CB07A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4" name="Text Placeholder 3">
            <a:extLst>
              <a:ext uri="{FF2B5EF4-FFF2-40B4-BE49-F238E27FC236}">
                <a16:creationId xmlns:a16="http://schemas.microsoft.com/office/drawing/2014/main" id="{A6D0AA01-5E7E-E509-8996-091784D896C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Models – Speed Goat Sampling Weights</a:t>
            </a:r>
          </a:p>
        </p:txBody>
      </p:sp>
      <p:pic>
        <p:nvPicPr>
          <p:cNvPr id="6" name="Picture 5">
            <a:extLst>
              <a:ext uri="{FF2B5EF4-FFF2-40B4-BE49-F238E27FC236}">
                <a16:creationId xmlns:a16="http://schemas.microsoft.com/office/drawing/2014/main" id="{D04A89F4-BE8B-F3A5-FB25-85ABC9864143}"/>
              </a:ext>
            </a:extLst>
          </p:cNvPr>
          <p:cNvPicPr>
            <a:picLocks noChangeAspect="1"/>
          </p:cNvPicPr>
          <p:nvPr/>
        </p:nvPicPr>
        <p:blipFill>
          <a:blip r:embed="rId3"/>
          <a:stretch>
            <a:fillRect/>
          </a:stretch>
        </p:blipFill>
        <p:spPr>
          <a:xfrm>
            <a:off x="1064796" y="2770089"/>
            <a:ext cx="7014407" cy="3106323"/>
          </a:xfrm>
          <a:prstGeom prst="rect">
            <a:avLst/>
          </a:prstGeom>
        </p:spPr>
      </p:pic>
      <p:pic>
        <p:nvPicPr>
          <p:cNvPr id="11" name="Picture 10">
            <a:extLst>
              <a:ext uri="{FF2B5EF4-FFF2-40B4-BE49-F238E27FC236}">
                <a16:creationId xmlns:a16="http://schemas.microsoft.com/office/drawing/2014/main" id="{C01D1147-8619-F7A6-2192-B19D2487A80A}"/>
              </a:ext>
            </a:extLst>
          </p:cNvPr>
          <p:cNvPicPr>
            <a:picLocks noChangeAspect="1"/>
          </p:cNvPicPr>
          <p:nvPr/>
        </p:nvPicPr>
        <p:blipFill>
          <a:blip r:embed="rId4"/>
          <a:stretch>
            <a:fillRect/>
          </a:stretch>
        </p:blipFill>
        <p:spPr>
          <a:xfrm>
            <a:off x="7072717" y="2283467"/>
            <a:ext cx="1349388" cy="963551"/>
          </a:xfrm>
          <a:prstGeom prst="rect">
            <a:avLst/>
          </a:prstGeom>
        </p:spPr>
      </p:pic>
      <p:sp>
        <p:nvSpPr>
          <p:cNvPr id="12" name="Content Placeholder 5">
            <a:extLst>
              <a:ext uri="{FF2B5EF4-FFF2-40B4-BE49-F238E27FC236}">
                <a16:creationId xmlns:a16="http://schemas.microsoft.com/office/drawing/2014/main" id="{A73F083C-78E8-1262-77D9-2E78716D1DC0}"/>
              </a:ext>
            </a:extLst>
          </p:cNvPr>
          <p:cNvSpPr txBox="1">
            <a:spLocks/>
          </p:cNvSpPr>
          <p:nvPr/>
        </p:nvSpPr>
        <p:spPr>
          <a:xfrm>
            <a:off x="336880" y="1419720"/>
            <a:ext cx="6646127" cy="4736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t>Overview</a:t>
            </a:r>
            <a:endParaRPr lang="en-US" b="1" dirty="0"/>
          </a:p>
          <a:p>
            <a:pPr marL="0" indent="0">
              <a:spcBef>
                <a:spcPts val="0"/>
              </a:spcBef>
              <a:buFont typeface="Arial" panose="020B0604020202020204" pitchFamily="34" charset="0"/>
              <a:buNone/>
            </a:pPr>
            <a:r>
              <a:rPr lang="en-US" sz="2000" dirty="0"/>
              <a:t>Generates models for export/import into Speed Goat weighted surveillance planning web application</a:t>
            </a:r>
          </a:p>
        </p:txBody>
      </p:sp>
    </p:spTree>
    <p:extLst>
      <p:ext uri="{BB962C8B-B14F-4D97-AF65-F5344CB8AC3E}">
        <p14:creationId xmlns:p14="http://schemas.microsoft.com/office/powerpoint/2010/main" val="171740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B93C-A6AB-6754-2C63-4EE69BCE0A1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CWD Surveillance: The Next Frontier</a:t>
            </a:r>
          </a:p>
        </p:txBody>
      </p:sp>
      <p:sp>
        <p:nvSpPr>
          <p:cNvPr id="3" name="Content Placeholder 2">
            <a:extLst>
              <a:ext uri="{FF2B5EF4-FFF2-40B4-BE49-F238E27FC236}">
                <a16:creationId xmlns:a16="http://schemas.microsoft.com/office/drawing/2014/main" id="{A5186C56-85DC-0AEF-F6EA-6938519C625A}"/>
              </a:ext>
            </a:extLst>
          </p:cNvPr>
          <p:cNvSpPr>
            <a:spLocks noGrp="1"/>
          </p:cNvSpPr>
          <p:nvPr>
            <p:ph idx="1"/>
          </p:nvPr>
        </p:nvSpPr>
        <p:spPr/>
        <p:txBody>
          <a:bodyPr/>
          <a:lstStyle/>
          <a:p>
            <a:r>
              <a:rPr lang="en-US" dirty="0"/>
              <a:t>CWD is spreading fast – Will it eventually be everywhere?</a:t>
            </a:r>
          </a:p>
          <a:p>
            <a:r>
              <a:rPr lang="en-US" dirty="0"/>
              <a:t>CWD surveillance is expensive: personnel and testing</a:t>
            </a:r>
          </a:p>
          <a:p>
            <a:endParaRPr lang="en-US" dirty="0"/>
          </a:p>
        </p:txBody>
      </p:sp>
      <p:sp>
        <p:nvSpPr>
          <p:cNvPr id="4" name="Text Placeholder 3">
            <a:extLst>
              <a:ext uri="{FF2B5EF4-FFF2-40B4-BE49-F238E27FC236}">
                <a16:creationId xmlns:a16="http://schemas.microsoft.com/office/drawing/2014/main" id="{03AD711A-CD36-F038-DBF8-E874F8F3EA9D}"/>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Aligning Efforts for Improved Intelligence</a:t>
            </a:r>
          </a:p>
        </p:txBody>
      </p:sp>
      <p:grpSp>
        <p:nvGrpSpPr>
          <p:cNvPr id="5" name="Group 4">
            <a:extLst>
              <a:ext uri="{FF2B5EF4-FFF2-40B4-BE49-F238E27FC236}">
                <a16:creationId xmlns:a16="http://schemas.microsoft.com/office/drawing/2014/main" id="{6A2A4C9A-2680-79B5-86B3-44D2DD7DDBC0}"/>
              </a:ext>
            </a:extLst>
          </p:cNvPr>
          <p:cNvGrpSpPr/>
          <p:nvPr/>
        </p:nvGrpSpPr>
        <p:grpSpPr>
          <a:xfrm>
            <a:off x="0" y="2565394"/>
            <a:ext cx="9144002" cy="4018284"/>
            <a:chOff x="-67334" y="2244717"/>
            <a:chExt cx="9144002" cy="4018284"/>
          </a:xfrm>
        </p:grpSpPr>
        <p:pic>
          <p:nvPicPr>
            <p:cNvPr id="6" name="Picture 5">
              <a:extLst>
                <a:ext uri="{FF2B5EF4-FFF2-40B4-BE49-F238E27FC236}">
                  <a16:creationId xmlns:a16="http://schemas.microsoft.com/office/drawing/2014/main" id="{C43B1BFF-44C7-5200-B565-DC492B93AA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6" r="7936"/>
            <a:stretch/>
          </p:blipFill>
          <p:spPr>
            <a:xfrm>
              <a:off x="-67334" y="2244717"/>
              <a:ext cx="9144002" cy="3356564"/>
            </a:xfrm>
            <a:prstGeom prst="rect">
              <a:avLst/>
            </a:prstGeom>
          </p:spPr>
        </p:pic>
        <p:grpSp>
          <p:nvGrpSpPr>
            <p:cNvPr id="7" name="Group 6">
              <a:extLst>
                <a:ext uri="{FF2B5EF4-FFF2-40B4-BE49-F238E27FC236}">
                  <a16:creationId xmlns:a16="http://schemas.microsoft.com/office/drawing/2014/main" id="{1453DB8D-894B-FBB3-E8FA-0C6EA4605446}"/>
                </a:ext>
              </a:extLst>
            </p:cNvPr>
            <p:cNvGrpSpPr/>
            <p:nvPr/>
          </p:nvGrpSpPr>
          <p:grpSpPr>
            <a:xfrm>
              <a:off x="485097" y="5247338"/>
              <a:ext cx="8521002" cy="1015663"/>
              <a:chOff x="485097" y="5247338"/>
              <a:chExt cx="8521002" cy="1015663"/>
            </a:xfrm>
          </p:grpSpPr>
          <p:sp>
            <p:nvSpPr>
              <p:cNvPr id="8" name="TextBox 7">
                <a:extLst>
                  <a:ext uri="{FF2B5EF4-FFF2-40B4-BE49-F238E27FC236}">
                    <a16:creationId xmlns:a16="http://schemas.microsoft.com/office/drawing/2014/main" id="{C296C122-E463-EFFC-7DD0-E9A5F7329A38}"/>
                  </a:ext>
                </a:extLst>
              </p:cNvPr>
              <p:cNvSpPr txBox="1"/>
              <p:nvPr/>
            </p:nvSpPr>
            <p:spPr>
              <a:xfrm>
                <a:off x="485097" y="5247338"/>
                <a:ext cx="2109167" cy="707886"/>
              </a:xfrm>
              <a:prstGeom prst="rect">
                <a:avLst/>
              </a:prstGeom>
              <a:noFill/>
            </p:spPr>
            <p:txBody>
              <a:bodyPr wrap="none" rtlCol="0">
                <a:spAutoFit/>
              </a:bodyPr>
              <a:lstStyle/>
              <a:p>
                <a:pPr algn="ctr"/>
                <a:r>
                  <a:rPr lang="en-US" sz="2000" b="1" dirty="0"/>
                  <a:t>2000</a:t>
                </a:r>
              </a:p>
              <a:p>
                <a:r>
                  <a:rPr lang="en-US" sz="2000" dirty="0"/>
                  <a:t>6 states/provinces</a:t>
                </a:r>
              </a:p>
            </p:txBody>
          </p:sp>
          <p:sp>
            <p:nvSpPr>
              <p:cNvPr id="9" name="TextBox 8">
                <a:extLst>
                  <a:ext uri="{FF2B5EF4-FFF2-40B4-BE49-F238E27FC236}">
                    <a16:creationId xmlns:a16="http://schemas.microsoft.com/office/drawing/2014/main" id="{C7B0C059-3B73-A16A-6034-1867E79C0C80}"/>
                  </a:ext>
                </a:extLst>
              </p:cNvPr>
              <p:cNvSpPr txBox="1"/>
              <p:nvPr/>
            </p:nvSpPr>
            <p:spPr>
              <a:xfrm>
                <a:off x="3463553" y="5247338"/>
                <a:ext cx="2216889" cy="707886"/>
              </a:xfrm>
              <a:prstGeom prst="rect">
                <a:avLst/>
              </a:prstGeom>
              <a:noFill/>
            </p:spPr>
            <p:txBody>
              <a:bodyPr wrap="none" rtlCol="0">
                <a:spAutoFit/>
              </a:bodyPr>
              <a:lstStyle/>
              <a:p>
                <a:pPr algn="ctr"/>
                <a:r>
                  <a:rPr lang="en-US" sz="2000" b="1" dirty="0"/>
                  <a:t>2010</a:t>
                </a:r>
              </a:p>
              <a:p>
                <a:r>
                  <a:rPr lang="en-US" sz="2000" dirty="0"/>
                  <a:t>19 states/provinces</a:t>
                </a:r>
              </a:p>
            </p:txBody>
          </p:sp>
          <p:sp>
            <p:nvSpPr>
              <p:cNvPr id="10" name="TextBox 9">
                <a:extLst>
                  <a:ext uri="{FF2B5EF4-FFF2-40B4-BE49-F238E27FC236}">
                    <a16:creationId xmlns:a16="http://schemas.microsoft.com/office/drawing/2014/main" id="{FD09A3AB-1315-8C94-0FBB-0E9772AB9599}"/>
                  </a:ext>
                </a:extLst>
              </p:cNvPr>
              <p:cNvSpPr txBox="1"/>
              <p:nvPr/>
            </p:nvSpPr>
            <p:spPr>
              <a:xfrm>
                <a:off x="6275223" y="5247338"/>
                <a:ext cx="2730876" cy="1015663"/>
              </a:xfrm>
              <a:prstGeom prst="rect">
                <a:avLst/>
              </a:prstGeom>
              <a:noFill/>
            </p:spPr>
            <p:txBody>
              <a:bodyPr wrap="none" rtlCol="0">
                <a:spAutoFit/>
              </a:bodyPr>
              <a:lstStyle/>
              <a:p>
                <a:pPr algn="ctr"/>
                <a:r>
                  <a:rPr lang="en-US" sz="2000" b="1" dirty="0"/>
                  <a:t>2023</a:t>
                </a:r>
              </a:p>
              <a:p>
                <a:r>
                  <a:rPr lang="en-US" sz="2000" dirty="0"/>
                  <a:t>36 states/provinces</a:t>
                </a:r>
              </a:p>
              <a:p>
                <a:r>
                  <a:rPr lang="en-US" sz="2000" dirty="0"/>
                  <a:t>(of which 3 captive only)</a:t>
                </a:r>
              </a:p>
            </p:txBody>
          </p:sp>
        </p:grpSp>
      </p:grpSp>
    </p:spTree>
    <p:extLst>
      <p:ext uri="{BB962C8B-B14F-4D97-AF65-F5344CB8AC3E}">
        <p14:creationId xmlns:p14="http://schemas.microsoft.com/office/powerpoint/2010/main" val="367175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CWD Data Warehouse</a:t>
            </a:r>
          </a:p>
        </p:txBody>
      </p:sp>
      <p:sp>
        <p:nvSpPr>
          <p:cNvPr id="3" name="Content Placeholder 2">
            <a:extLst>
              <a:ext uri="{FF2B5EF4-FFF2-40B4-BE49-F238E27FC236}">
                <a16:creationId xmlns:a16="http://schemas.microsoft.com/office/drawing/2014/main" id="{BEEDAE7F-DB8B-4FA4-6B1B-E878EF6C6C96}"/>
              </a:ext>
            </a:extLst>
          </p:cNvPr>
          <p:cNvSpPr>
            <a:spLocks noGrp="1"/>
          </p:cNvSpPr>
          <p:nvPr>
            <p:ph idx="1"/>
          </p:nvPr>
        </p:nvSpPr>
        <p:spPr/>
        <p:txBody>
          <a:bodyPr/>
          <a:lstStyle/>
          <a:p>
            <a:endParaRPr lang="en-US"/>
          </a:p>
        </p:txBody>
      </p:sp>
      <p:sp>
        <p:nvSpPr>
          <p:cNvPr id="5" name="Text Placeholder 4">
            <a:extLst>
              <a:ext uri="{FF2B5EF4-FFF2-40B4-BE49-F238E27FC236}">
                <a16:creationId xmlns:a16="http://schemas.microsoft.com/office/drawing/2014/main" id="{C88E35F1-CB44-46C0-95BA-48A46C68559F}"/>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Visualizations</a:t>
            </a:r>
          </a:p>
        </p:txBody>
      </p:sp>
      <p:pic>
        <p:nvPicPr>
          <p:cNvPr id="10" name="Picture 9">
            <a:extLst>
              <a:ext uri="{FF2B5EF4-FFF2-40B4-BE49-F238E27FC236}">
                <a16:creationId xmlns:a16="http://schemas.microsoft.com/office/drawing/2014/main" id="{67552003-679A-46D7-87DB-BD9E848B7DED}"/>
              </a:ext>
            </a:extLst>
          </p:cNvPr>
          <p:cNvPicPr>
            <a:picLocks noChangeAspect="1"/>
          </p:cNvPicPr>
          <p:nvPr/>
        </p:nvPicPr>
        <p:blipFill rotWithShape="1">
          <a:blip r:embed="rId3"/>
          <a:srcRect r="1710" b="4484"/>
          <a:stretch/>
        </p:blipFill>
        <p:spPr>
          <a:xfrm>
            <a:off x="1293541" y="1308376"/>
            <a:ext cx="6229783" cy="5258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626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065F-1046-4165-97AF-6A9937D1A52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Next Steps for SOP4CWD</a:t>
            </a:r>
          </a:p>
        </p:txBody>
      </p:sp>
      <p:sp>
        <p:nvSpPr>
          <p:cNvPr id="5" name="Content Placeholder 4">
            <a:extLst>
              <a:ext uri="{FF2B5EF4-FFF2-40B4-BE49-F238E27FC236}">
                <a16:creationId xmlns:a16="http://schemas.microsoft.com/office/drawing/2014/main" id="{69C56B0D-E0AD-D1B2-C369-079566E93526}"/>
              </a:ext>
            </a:extLst>
          </p:cNvPr>
          <p:cNvSpPr>
            <a:spLocks noGrp="1"/>
          </p:cNvSpPr>
          <p:nvPr>
            <p:ph idx="1"/>
          </p:nvPr>
        </p:nvSpPr>
        <p:spPr/>
        <p:txBody>
          <a:bodyPr>
            <a:normAutofit/>
          </a:bodyPr>
          <a:lstStyle/>
          <a:p>
            <a:r>
              <a:rPr lang="en-US" sz="2400" dirty="0"/>
              <a:t>Encourage agency use of the CWD Data Warehouse</a:t>
            </a:r>
          </a:p>
          <a:p>
            <a:pPr lvl="1"/>
            <a:r>
              <a:rPr lang="en-US" sz="2000" dirty="0"/>
              <a:t>Build in workflow improvements</a:t>
            </a:r>
          </a:p>
          <a:p>
            <a:r>
              <a:rPr lang="en-US" sz="2400" dirty="0"/>
              <a:t>USDA CWD results messaging service connection</a:t>
            </a:r>
          </a:p>
          <a:p>
            <a:r>
              <a:rPr lang="en-US" sz="2400" dirty="0"/>
              <a:t>Link with more models</a:t>
            </a:r>
          </a:p>
          <a:p>
            <a:r>
              <a:rPr lang="en-US" sz="2400" dirty="0"/>
              <a:t>Invite more tribes, Mexican states</a:t>
            </a:r>
          </a:p>
          <a:p>
            <a:r>
              <a:rPr lang="en-US" sz="2400" dirty="0"/>
              <a:t>Intersect with other efforts:</a:t>
            </a:r>
          </a:p>
          <a:p>
            <a:pPr lvl="1"/>
            <a:r>
              <a:rPr lang="en-US" sz="2400" dirty="0"/>
              <a:t>CWD Alliance</a:t>
            </a:r>
          </a:p>
          <a:p>
            <a:pPr lvl="1"/>
            <a:r>
              <a:rPr lang="en-US" sz="2400" dirty="0"/>
              <a:t>CWD Research Consortium</a:t>
            </a:r>
          </a:p>
          <a:p>
            <a:pPr lvl="1"/>
            <a:r>
              <a:rPr lang="en-US" sz="2400" dirty="0"/>
              <a:t>USGS CWD Tissue Repository</a:t>
            </a:r>
          </a:p>
          <a:p>
            <a:pPr lvl="1"/>
            <a:r>
              <a:rPr lang="en-US" sz="2400" dirty="0"/>
              <a:t>USGS WHISPers?</a:t>
            </a:r>
          </a:p>
          <a:p>
            <a:pPr lvl="1"/>
            <a:r>
              <a:rPr lang="en-US" sz="2400" dirty="0"/>
              <a:t>Agriculture agencies?</a:t>
            </a:r>
          </a:p>
        </p:txBody>
      </p:sp>
      <p:sp>
        <p:nvSpPr>
          <p:cNvPr id="4" name="Text Placeholder 3">
            <a:extLst>
              <a:ext uri="{FF2B5EF4-FFF2-40B4-BE49-F238E27FC236}">
                <a16:creationId xmlns:a16="http://schemas.microsoft.com/office/drawing/2014/main" id="{7066B215-B295-4BB6-92F6-B960B554B045}"/>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Maximizing Benefits to Wildlife Agencies</a:t>
            </a:r>
          </a:p>
        </p:txBody>
      </p:sp>
      <p:sp>
        <p:nvSpPr>
          <p:cNvPr id="10" name="TextBox 9">
            <a:extLst>
              <a:ext uri="{FF2B5EF4-FFF2-40B4-BE49-F238E27FC236}">
                <a16:creationId xmlns:a16="http://schemas.microsoft.com/office/drawing/2014/main" id="{6AB1C4E8-1F4A-850C-D4D0-CF1EB295B8A3}"/>
              </a:ext>
            </a:extLst>
          </p:cNvPr>
          <p:cNvSpPr txBox="1"/>
          <p:nvPr/>
        </p:nvSpPr>
        <p:spPr>
          <a:xfrm>
            <a:off x="3083442" y="5773479"/>
            <a:ext cx="1158949" cy="461665"/>
          </a:xfrm>
          <a:prstGeom prst="rect">
            <a:avLst/>
          </a:prstGeom>
          <a:noFill/>
        </p:spPr>
        <p:txBody>
          <a:bodyPr wrap="square" rtlCol="0">
            <a:spAutoFit/>
          </a:bodyPr>
          <a:lstStyle/>
          <a:p>
            <a:r>
              <a:rPr lang="en-US" sz="2400" dirty="0">
                <a:solidFill>
                  <a:schemeClr val="bg1"/>
                </a:solidFill>
              </a:rPr>
              <a:t>Models</a:t>
            </a:r>
          </a:p>
        </p:txBody>
      </p:sp>
      <p:pic>
        <p:nvPicPr>
          <p:cNvPr id="3" name="Picture 2" descr="A deer lying down in the grass&#10;&#10;Description automatically generated with medium confidence">
            <a:extLst>
              <a:ext uri="{FF2B5EF4-FFF2-40B4-BE49-F238E27FC236}">
                <a16:creationId xmlns:a16="http://schemas.microsoft.com/office/drawing/2014/main" id="{F2228FDB-7CAF-5042-C07E-9E7BF96AE3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9" t="8413" r="22381" b="15201"/>
          <a:stretch/>
        </p:blipFill>
        <p:spPr>
          <a:xfrm>
            <a:off x="4663802" y="3551274"/>
            <a:ext cx="4480197" cy="28495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551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0D33-9058-51D8-8F1C-54699C91C3F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Disease Surveillance Workflow </a:t>
            </a:r>
          </a:p>
        </p:txBody>
      </p:sp>
      <p:sp>
        <p:nvSpPr>
          <p:cNvPr id="4" name="Text Placeholder 3">
            <a:extLst>
              <a:ext uri="{FF2B5EF4-FFF2-40B4-BE49-F238E27FC236}">
                <a16:creationId xmlns:a16="http://schemas.microsoft.com/office/drawing/2014/main" id="{223F3157-A53E-2F81-49FD-A7789AF4E62A}"/>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Data Pipeline</a:t>
            </a:r>
          </a:p>
        </p:txBody>
      </p:sp>
      <p:pic>
        <p:nvPicPr>
          <p:cNvPr id="11" name="Picture 2" descr="Person Icons - Free SVG &amp; PNG Person Images - Noun Project">
            <a:extLst>
              <a:ext uri="{FF2B5EF4-FFF2-40B4-BE49-F238E27FC236}">
                <a16:creationId xmlns:a16="http://schemas.microsoft.com/office/drawing/2014/main" id="{CE2777EB-CF83-66A0-99C7-B9256DDE5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4" y="2350966"/>
            <a:ext cx="1021080" cy="1021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BE11D48-D32F-7728-4345-200DCE00E6C0}"/>
              </a:ext>
            </a:extLst>
          </p:cNvPr>
          <p:cNvSpPr/>
          <p:nvPr/>
        </p:nvSpPr>
        <p:spPr>
          <a:xfrm>
            <a:off x="114916" y="2141327"/>
            <a:ext cx="1031274" cy="33715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C2C6FC9-964E-0BB2-82BD-631EEF91B8D3}"/>
              </a:ext>
            </a:extLst>
          </p:cNvPr>
          <p:cNvSpPr txBox="1"/>
          <p:nvPr/>
        </p:nvSpPr>
        <p:spPr>
          <a:xfrm>
            <a:off x="274695" y="1588683"/>
            <a:ext cx="864727" cy="369332"/>
          </a:xfrm>
          <a:prstGeom prst="rect">
            <a:avLst/>
          </a:prstGeom>
          <a:noFill/>
        </p:spPr>
        <p:txBody>
          <a:bodyPr wrap="square" rtlCol="0">
            <a:spAutoFit/>
          </a:bodyPr>
          <a:lstStyle/>
          <a:p>
            <a:r>
              <a:rPr lang="en-US" dirty="0">
                <a:latin typeface="Abadi" panose="020B0604020104020204" pitchFamily="34" charset="0"/>
              </a:rPr>
              <a:t>Field</a:t>
            </a:r>
          </a:p>
        </p:txBody>
      </p:sp>
      <p:pic>
        <p:nvPicPr>
          <p:cNvPr id="48" name="Picture 2" descr="C:\Users\ks833\Pictures\pic28145.jpg">
            <a:extLst>
              <a:ext uri="{FF2B5EF4-FFF2-40B4-BE49-F238E27FC236}">
                <a16:creationId xmlns:a16="http://schemas.microsoft.com/office/drawing/2014/main" id="{BBDAA20A-DE80-6904-D52B-5BEBC9192E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89" t="31524" r="18060" b="8589"/>
          <a:stretch/>
        </p:blipFill>
        <p:spPr bwMode="auto">
          <a:xfrm>
            <a:off x="203725" y="4242885"/>
            <a:ext cx="810472" cy="544536"/>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3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0D33-9058-51D8-8F1C-54699C91C3F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Disease Surveillance Workflow </a:t>
            </a:r>
          </a:p>
        </p:txBody>
      </p:sp>
      <p:sp>
        <p:nvSpPr>
          <p:cNvPr id="4" name="Text Placeholder 3">
            <a:extLst>
              <a:ext uri="{FF2B5EF4-FFF2-40B4-BE49-F238E27FC236}">
                <a16:creationId xmlns:a16="http://schemas.microsoft.com/office/drawing/2014/main" id="{223F3157-A53E-2F81-49FD-A7789AF4E62A}"/>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Data Pipeline </a:t>
            </a:r>
          </a:p>
        </p:txBody>
      </p:sp>
      <p:cxnSp>
        <p:nvCxnSpPr>
          <p:cNvPr id="13" name="Straight Arrow Connector 12">
            <a:extLst>
              <a:ext uri="{FF2B5EF4-FFF2-40B4-BE49-F238E27FC236}">
                <a16:creationId xmlns:a16="http://schemas.microsoft.com/office/drawing/2014/main" id="{1D7A5A3D-DFAD-6B63-E26A-8D4549454EEE}"/>
              </a:ext>
            </a:extLst>
          </p:cNvPr>
          <p:cNvCxnSpPr>
            <a:cxnSpLocks/>
          </p:cNvCxnSpPr>
          <p:nvPr/>
        </p:nvCxnSpPr>
        <p:spPr>
          <a:xfrm>
            <a:off x="1825351" y="4793920"/>
            <a:ext cx="1563192" cy="85751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CCFCEB36-5A58-D7D5-A308-2602CAE66EE1}"/>
              </a:ext>
            </a:extLst>
          </p:cNvPr>
          <p:cNvCxnSpPr>
            <a:cxnSpLocks/>
          </p:cNvCxnSpPr>
          <p:nvPr/>
        </p:nvCxnSpPr>
        <p:spPr>
          <a:xfrm>
            <a:off x="1320480" y="2931737"/>
            <a:ext cx="1323980" cy="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grpSp>
        <p:nvGrpSpPr>
          <p:cNvPr id="29" name="Group 28">
            <a:extLst>
              <a:ext uri="{FF2B5EF4-FFF2-40B4-BE49-F238E27FC236}">
                <a16:creationId xmlns:a16="http://schemas.microsoft.com/office/drawing/2014/main" id="{6FBC5224-82B5-5127-3E24-7BF8692706B6}"/>
              </a:ext>
            </a:extLst>
          </p:cNvPr>
          <p:cNvGrpSpPr/>
          <p:nvPr/>
        </p:nvGrpSpPr>
        <p:grpSpPr>
          <a:xfrm>
            <a:off x="1331788" y="4150927"/>
            <a:ext cx="328272" cy="1298661"/>
            <a:chOff x="1325157" y="5147859"/>
            <a:chExt cx="454200" cy="1376944"/>
          </a:xfrm>
        </p:grpSpPr>
        <p:pic>
          <p:nvPicPr>
            <p:cNvPr id="10" name="Picture 2" descr="Falcon 50 mL Conical Centrifuge Tubes 25/Pk.:Tubes, Quantity: Case of 500">
              <a:extLst>
                <a:ext uri="{FF2B5EF4-FFF2-40B4-BE49-F238E27FC236}">
                  <a16:creationId xmlns:a16="http://schemas.microsoft.com/office/drawing/2014/main" id="{C4B332B2-FD10-3C9E-802B-7D87A4CC942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1325157" y="5147859"/>
              <a:ext cx="454200" cy="137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35A49FC8-791E-0C1F-03BE-EEC34C1F3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13876" y="5704458"/>
              <a:ext cx="676761" cy="200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082802F4-E670-B8BC-49AA-E6BCFF714593}"/>
              </a:ext>
            </a:extLst>
          </p:cNvPr>
          <p:cNvPicPr>
            <a:picLocks noChangeAspect="1"/>
          </p:cNvPicPr>
          <p:nvPr/>
        </p:nvPicPr>
        <p:blipFill rotWithShape="1">
          <a:blip r:embed="rId5"/>
          <a:srcRect l="38699" t="10406" r="36770" b="9043"/>
          <a:stretch/>
        </p:blipFill>
        <p:spPr>
          <a:xfrm>
            <a:off x="2673035" y="1621168"/>
            <a:ext cx="1334789" cy="2336400"/>
          </a:xfrm>
          <a:prstGeom prst="rect">
            <a:avLst/>
          </a:prstGeom>
          <a:ln>
            <a:noFill/>
          </a:ln>
          <a:effectLst>
            <a:outerShdw blurRad="292100" dist="139700" dir="2700000" algn="tl" rotWithShape="0">
              <a:srgbClr val="333333">
                <a:alpha val="65000"/>
              </a:srgbClr>
            </a:outerShdw>
          </a:effectLst>
        </p:spPr>
      </p:pic>
      <p:pic>
        <p:nvPicPr>
          <p:cNvPr id="3093" name="Picture 3092">
            <a:extLst>
              <a:ext uri="{FF2B5EF4-FFF2-40B4-BE49-F238E27FC236}">
                <a16:creationId xmlns:a16="http://schemas.microsoft.com/office/drawing/2014/main" id="{09EF3D20-F143-D27A-0C20-5EC9B8A18D4F}"/>
              </a:ext>
            </a:extLst>
          </p:cNvPr>
          <p:cNvPicPr>
            <a:picLocks noChangeAspect="1"/>
          </p:cNvPicPr>
          <p:nvPr/>
        </p:nvPicPr>
        <p:blipFill rotWithShape="1">
          <a:blip r:embed="rId6"/>
          <a:srcRect l="38826" t="10769" r="36903" b="9032"/>
          <a:stretch/>
        </p:blipFill>
        <p:spPr>
          <a:xfrm>
            <a:off x="2115783" y="4625600"/>
            <a:ext cx="557252" cy="1091185"/>
          </a:xfrm>
          <a:prstGeom prst="rect">
            <a:avLst/>
          </a:prstGeom>
          <a:ln>
            <a:noFill/>
          </a:ln>
          <a:effectLst>
            <a:outerShdw blurRad="292100" dist="139700" dir="2700000" algn="tl" rotWithShape="0">
              <a:srgbClr val="333333">
                <a:alpha val="65000"/>
              </a:srgbClr>
            </a:outerShdw>
          </a:effectLst>
        </p:spPr>
      </p:pic>
      <p:pic>
        <p:nvPicPr>
          <p:cNvPr id="11" name="Picture 2" descr="Person Icons - Free SVG &amp; PNG Person Images - Noun Project">
            <a:extLst>
              <a:ext uri="{FF2B5EF4-FFF2-40B4-BE49-F238E27FC236}">
                <a16:creationId xmlns:a16="http://schemas.microsoft.com/office/drawing/2014/main" id="{CE2777EB-CF83-66A0-99C7-B9256DDE5D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84" y="2350966"/>
            <a:ext cx="1021080" cy="1021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BE11D48-D32F-7728-4345-200DCE00E6C0}"/>
              </a:ext>
            </a:extLst>
          </p:cNvPr>
          <p:cNvSpPr/>
          <p:nvPr/>
        </p:nvSpPr>
        <p:spPr>
          <a:xfrm>
            <a:off x="114916" y="2141327"/>
            <a:ext cx="1031274" cy="33715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E4C8145-9E16-5105-F8CF-9491497AE66D}"/>
              </a:ext>
            </a:extLst>
          </p:cNvPr>
          <p:cNvPicPr>
            <a:picLocks noChangeAspect="1"/>
          </p:cNvPicPr>
          <p:nvPr/>
        </p:nvPicPr>
        <p:blipFill rotWithShape="1">
          <a:blip r:embed="rId8">
            <a:clrChange>
              <a:clrFrom>
                <a:srgbClr val="FFFFFF"/>
              </a:clrFrom>
              <a:clrTo>
                <a:srgbClr val="FFFFFF">
                  <a:alpha val="0"/>
                </a:srgbClr>
              </a:clrTo>
            </a:clrChange>
          </a:blip>
          <a:srcRect l="27398" t="60045" r="61719" b="24462"/>
          <a:stretch/>
        </p:blipFill>
        <p:spPr>
          <a:xfrm>
            <a:off x="3325475" y="4624824"/>
            <a:ext cx="1626260" cy="1598817"/>
          </a:xfrm>
          <a:prstGeom prst="rect">
            <a:avLst/>
          </a:prstGeom>
        </p:spPr>
      </p:pic>
      <p:sp>
        <p:nvSpPr>
          <p:cNvPr id="39" name="TextBox 38">
            <a:extLst>
              <a:ext uri="{FF2B5EF4-FFF2-40B4-BE49-F238E27FC236}">
                <a16:creationId xmlns:a16="http://schemas.microsoft.com/office/drawing/2014/main" id="{CC2A1790-B823-0A39-25E0-72937E9CDFBE}"/>
              </a:ext>
            </a:extLst>
          </p:cNvPr>
          <p:cNvSpPr txBox="1"/>
          <p:nvPr/>
        </p:nvSpPr>
        <p:spPr>
          <a:xfrm>
            <a:off x="3499870" y="6153967"/>
            <a:ext cx="1451865" cy="646331"/>
          </a:xfrm>
          <a:prstGeom prst="rect">
            <a:avLst/>
          </a:prstGeom>
          <a:noFill/>
        </p:spPr>
        <p:txBody>
          <a:bodyPr wrap="square" rtlCol="0">
            <a:spAutoFit/>
          </a:bodyPr>
          <a:lstStyle/>
          <a:p>
            <a:r>
              <a:rPr lang="en-US" dirty="0">
                <a:latin typeface="Abadi" panose="020B0604020104020204" pitchFamily="34" charset="0"/>
              </a:rPr>
              <a:t>Diagnostic Testing</a:t>
            </a:r>
          </a:p>
        </p:txBody>
      </p:sp>
      <p:sp>
        <p:nvSpPr>
          <p:cNvPr id="40" name="TextBox 39">
            <a:extLst>
              <a:ext uri="{FF2B5EF4-FFF2-40B4-BE49-F238E27FC236}">
                <a16:creationId xmlns:a16="http://schemas.microsoft.com/office/drawing/2014/main" id="{CDAAEAE4-2725-0C1D-D4AA-36C4D7C44524}"/>
              </a:ext>
            </a:extLst>
          </p:cNvPr>
          <p:cNvSpPr txBox="1"/>
          <p:nvPr/>
        </p:nvSpPr>
        <p:spPr>
          <a:xfrm>
            <a:off x="1048373" y="5512905"/>
            <a:ext cx="934098" cy="369332"/>
          </a:xfrm>
          <a:prstGeom prst="rect">
            <a:avLst/>
          </a:prstGeom>
          <a:noFill/>
        </p:spPr>
        <p:txBody>
          <a:bodyPr wrap="square" rtlCol="0">
            <a:spAutoFit/>
          </a:bodyPr>
          <a:lstStyle/>
          <a:p>
            <a:r>
              <a:rPr lang="en-US" dirty="0">
                <a:latin typeface="Abadi" panose="020B0604020104020204" pitchFamily="34" charset="0"/>
              </a:rPr>
              <a:t>Sample</a:t>
            </a:r>
          </a:p>
        </p:txBody>
      </p:sp>
      <p:sp>
        <p:nvSpPr>
          <p:cNvPr id="41" name="TextBox 40">
            <a:extLst>
              <a:ext uri="{FF2B5EF4-FFF2-40B4-BE49-F238E27FC236}">
                <a16:creationId xmlns:a16="http://schemas.microsoft.com/office/drawing/2014/main" id="{3C2C6FC9-964E-0BB2-82BD-631EEF91B8D3}"/>
              </a:ext>
            </a:extLst>
          </p:cNvPr>
          <p:cNvSpPr txBox="1"/>
          <p:nvPr/>
        </p:nvSpPr>
        <p:spPr>
          <a:xfrm>
            <a:off x="274695" y="1588683"/>
            <a:ext cx="864727" cy="369332"/>
          </a:xfrm>
          <a:prstGeom prst="rect">
            <a:avLst/>
          </a:prstGeom>
          <a:noFill/>
        </p:spPr>
        <p:txBody>
          <a:bodyPr wrap="square" rtlCol="0">
            <a:spAutoFit/>
          </a:bodyPr>
          <a:lstStyle/>
          <a:p>
            <a:r>
              <a:rPr lang="en-US" dirty="0">
                <a:latin typeface="Abadi" panose="020B0604020104020204" pitchFamily="34" charset="0"/>
              </a:rPr>
              <a:t>Field</a:t>
            </a:r>
          </a:p>
        </p:txBody>
      </p:sp>
      <p:sp>
        <p:nvSpPr>
          <p:cNvPr id="43" name="TextBox 42">
            <a:extLst>
              <a:ext uri="{FF2B5EF4-FFF2-40B4-BE49-F238E27FC236}">
                <a16:creationId xmlns:a16="http://schemas.microsoft.com/office/drawing/2014/main" id="{093EE32B-E2C0-5B78-7677-38DD34E8E9FD}"/>
              </a:ext>
            </a:extLst>
          </p:cNvPr>
          <p:cNvSpPr txBox="1"/>
          <p:nvPr/>
        </p:nvSpPr>
        <p:spPr>
          <a:xfrm>
            <a:off x="2925603" y="4048167"/>
            <a:ext cx="1210969" cy="646331"/>
          </a:xfrm>
          <a:prstGeom prst="rect">
            <a:avLst/>
          </a:prstGeom>
          <a:noFill/>
        </p:spPr>
        <p:txBody>
          <a:bodyPr wrap="square" rtlCol="0">
            <a:spAutoFit/>
          </a:bodyPr>
          <a:lstStyle/>
          <a:p>
            <a:r>
              <a:rPr lang="en-US" dirty="0">
                <a:latin typeface="Abadi" panose="020B0604020104020204" pitchFamily="34" charset="0"/>
              </a:rPr>
              <a:t>Data</a:t>
            </a:r>
          </a:p>
          <a:p>
            <a:r>
              <a:rPr lang="en-US" dirty="0">
                <a:latin typeface="Abadi" panose="020B0604020104020204" pitchFamily="34" charset="0"/>
              </a:rPr>
              <a:t>Collection</a:t>
            </a:r>
          </a:p>
        </p:txBody>
      </p:sp>
      <p:pic>
        <p:nvPicPr>
          <p:cNvPr id="48" name="Picture 2" descr="C:\Users\ks833\Pictures\pic28145.jpg">
            <a:extLst>
              <a:ext uri="{FF2B5EF4-FFF2-40B4-BE49-F238E27FC236}">
                <a16:creationId xmlns:a16="http://schemas.microsoft.com/office/drawing/2014/main" id="{BBDAA20A-DE80-6904-D52B-5BEBC9192E3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989" t="31524" r="18060" b="8589"/>
          <a:stretch/>
        </p:blipFill>
        <p:spPr bwMode="auto">
          <a:xfrm>
            <a:off x="203725" y="4242885"/>
            <a:ext cx="810472" cy="544536"/>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3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0D33-9058-51D8-8F1C-54699C91C3F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Disease Surveillance Workflow </a:t>
            </a:r>
          </a:p>
        </p:txBody>
      </p:sp>
      <p:sp>
        <p:nvSpPr>
          <p:cNvPr id="4" name="Text Placeholder 3">
            <a:extLst>
              <a:ext uri="{FF2B5EF4-FFF2-40B4-BE49-F238E27FC236}">
                <a16:creationId xmlns:a16="http://schemas.microsoft.com/office/drawing/2014/main" id="{223F3157-A53E-2F81-49FD-A7789AF4E62A}"/>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Data Pipeline</a:t>
            </a:r>
          </a:p>
        </p:txBody>
      </p:sp>
      <p:cxnSp>
        <p:nvCxnSpPr>
          <p:cNvPr id="13" name="Straight Arrow Connector 12">
            <a:extLst>
              <a:ext uri="{FF2B5EF4-FFF2-40B4-BE49-F238E27FC236}">
                <a16:creationId xmlns:a16="http://schemas.microsoft.com/office/drawing/2014/main" id="{1D7A5A3D-DFAD-6B63-E26A-8D4549454EEE}"/>
              </a:ext>
            </a:extLst>
          </p:cNvPr>
          <p:cNvCxnSpPr>
            <a:cxnSpLocks/>
          </p:cNvCxnSpPr>
          <p:nvPr/>
        </p:nvCxnSpPr>
        <p:spPr>
          <a:xfrm>
            <a:off x="1825351" y="4793920"/>
            <a:ext cx="1563192" cy="85751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CCFCEB36-5A58-D7D5-A308-2602CAE66EE1}"/>
              </a:ext>
            </a:extLst>
          </p:cNvPr>
          <p:cNvCxnSpPr>
            <a:cxnSpLocks/>
          </p:cNvCxnSpPr>
          <p:nvPr/>
        </p:nvCxnSpPr>
        <p:spPr>
          <a:xfrm>
            <a:off x="1320480" y="2931737"/>
            <a:ext cx="1323980" cy="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grpSp>
        <p:nvGrpSpPr>
          <p:cNvPr id="29" name="Group 28">
            <a:extLst>
              <a:ext uri="{FF2B5EF4-FFF2-40B4-BE49-F238E27FC236}">
                <a16:creationId xmlns:a16="http://schemas.microsoft.com/office/drawing/2014/main" id="{6FBC5224-82B5-5127-3E24-7BF8692706B6}"/>
              </a:ext>
            </a:extLst>
          </p:cNvPr>
          <p:cNvGrpSpPr/>
          <p:nvPr/>
        </p:nvGrpSpPr>
        <p:grpSpPr>
          <a:xfrm>
            <a:off x="1331788" y="4150927"/>
            <a:ext cx="328272" cy="1298661"/>
            <a:chOff x="1325157" y="5147859"/>
            <a:chExt cx="454200" cy="1376944"/>
          </a:xfrm>
        </p:grpSpPr>
        <p:pic>
          <p:nvPicPr>
            <p:cNvPr id="10" name="Picture 2" descr="Falcon 50 mL Conical Centrifuge Tubes 25/Pk.:Tubes, Quantity: Case of 500">
              <a:extLst>
                <a:ext uri="{FF2B5EF4-FFF2-40B4-BE49-F238E27FC236}">
                  <a16:creationId xmlns:a16="http://schemas.microsoft.com/office/drawing/2014/main" id="{C4B332B2-FD10-3C9E-802B-7D87A4CC942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1325157" y="5147859"/>
              <a:ext cx="454200" cy="137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35A49FC8-791E-0C1F-03BE-EEC34C1F3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13876" y="5704458"/>
              <a:ext cx="676761" cy="200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cxnSp>
        <p:nvCxnSpPr>
          <p:cNvPr id="22" name="Straight Arrow Connector 21">
            <a:extLst>
              <a:ext uri="{FF2B5EF4-FFF2-40B4-BE49-F238E27FC236}">
                <a16:creationId xmlns:a16="http://schemas.microsoft.com/office/drawing/2014/main" id="{4E9CB5D2-CC83-0F60-6E48-ED99E8969EDC}"/>
              </a:ext>
            </a:extLst>
          </p:cNvPr>
          <p:cNvCxnSpPr>
            <a:cxnSpLocks/>
          </p:cNvCxnSpPr>
          <p:nvPr/>
        </p:nvCxnSpPr>
        <p:spPr>
          <a:xfrm flipV="1">
            <a:off x="4629588" y="4242885"/>
            <a:ext cx="1478604" cy="1348579"/>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pic>
        <p:nvPicPr>
          <p:cNvPr id="3" name="Picture 2">
            <a:extLst>
              <a:ext uri="{FF2B5EF4-FFF2-40B4-BE49-F238E27FC236}">
                <a16:creationId xmlns:a16="http://schemas.microsoft.com/office/drawing/2014/main" id="{082802F4-E670-B8BC-49AA-E6BCFF714593}"/>
              </a:ext>
            </a:extLst>
          </p:cNvPr>
          <p:cNvPicPr>
            <a:picLocks noChangeAspect="1"/>
          </p:cNvPicPr>
          <p:nvPr/>
        </p:nvPicPr>
        <p:blipFill rotWithShape="1">
          <a:blip r:embed="rId5"/>
          <a:srcRect l="38699" t="10406" r="36770" b="9043"/>
          <a:stretch/>
        </p:blipFill>
        <p:spPr>
          <a:xfrm>
            <a:off x="2673035" y="1621168"/>
            <a:ext cx="1334789" cy="2336400"/>
          </a:xfrm>
          <a:prstGeom prst="rect">
            <a:avLst/>
          </a:prstGeom>
          <a:ln>
            <a:noFill/>
          </a:ln>
          <a:effectLst>
            <a:outerShdw blurRad="292100" dist="139700" dir="2700000" algn="tl" rotWithShape="0">
              <a:srgbClr val="333333">
                <a:alpha val="65000"/>
              </a:srgbClr>
            </a:outerShdw>
          </a:effectLst>
        </p:spPr>
      </p:pic>
      <p:grpSp>
        <p:nvGrpSpPr>
          <p:cNvPr id="3077" name="Group 3076">
            <a:extLst>
              <a:ext uri="{FF2B5EF4-FFF2-40B4-BE49-F238E27FC236}">
                <a16:creationId xmlns:a16="http://schemas.microsoft.com/office/drawing/2014/main" id="{15FFF851-19C6-D1ED-17EB-10888C81838E}"/>
              </a:ext>
            </a:extLst>
          </p:cNvPr>
          <p:cNvGrpSpPr/>
          <p:nvPr/>
        </p:nvGrpSpPr>
        <p:grpSpPr>
          <a:xfrm>
            <a:off x="5993746" y="1678567"/>
            <a:ext cx="2010832" cy="2479774"/>
            <a:chOff x="6779584" y="1732619"/>
            <a:chExt cx="1537028" cy="1895475"/>
          </a:xfrm>
          <a:effectLst>
            <a:outerShdw blurRad="292100" dist="139700" dir="2700000" algn="ctr" rotWithShape="0">
              <a:schemeClr val="tx1">
                <a:lumMod val="50000"/>
                <a:lumOff val="50000"/>
                <a:alpha val="65000"/>
              </a:schemeClr>
            </a:outerShdw>
          </a:effectLst>
        </p:grpSpPr>
        <p:sp>
          <p:nvSpPr>
            <p:cNvPr id="6" name="Cylinder 5">
              <a:extLst>
                <a:ext uri="{FF2B5EF4-FFF2-40B4-BE49-F238E27FC236}">
                  <a16:creationId xmlns:a16="http://schemas.microsoft.com/office/drawing/2014/main" id="{48C1226A-5773-C70A-3D10-EECB50469F47}"/>
                </a:ext>
              </a:extLst>
            </p:cNvPr>
            <p:cNvSpPr/>
            <p:nvPr/>
          </p:nvSpPr>
          <p:spPr>
            <a:xfrm>
              <a:off x="6779584" y="1732619"/>
              <a:ext cx="1537028" cy="1895475"/>
            </a:xfrm>
            <a:prstGeom prst="can">
              <a:avLst/>
            </a:prstGeom>
            <a:solidFill>
              <a:srgbClr val="396375"/>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20246C2-8E3F-2892-EE75-AF8E778FF22E}"/>
                </a:ext>
              </a:extLst>
            </p:cNvPr>
            <p:cNvSpPr txBox="1"/>
            <p:nvPr/>
          </p:nvSpPr>
          <p:spPr>
            <a:xfrm>
              <a:off x="6779585" y="2486993"/>
              <a:ext cx="1513229" cy="541090"/>
            </a:xfrm>
            <a:prstGeom prst="rect">
              <a:avLst/>
            </a:prstGeom>
            <a:noFill/>
          </p:spPr>
          <p:txBody>
            <a:bodyPr wrap="square" rtlCol="0">
              <a:spAutoFit/>
            </a:bodyPr>
            <a:lstStyle/>
            <a:p>
              <a:pPr algn="ctr"/>
              <a:r>
                <a:rPr lang="en-US" sz="2000" b="1" dirty="0">
                  <a:solidFill>
                    <a:schemeClr val="bg1"/>
                  </a:solidFill>
                </a:rPr>
                <a:t> Wildlife Health Warehouse</a:t>
              </a:r>
            </a:p>
          </p:txBody>
        </p:sp>
      </p:grpSp>
      <p:cxnSp>
        <p:nvCxnSpPr>
          <p:cNvPr id="3089" name="Straight Arrow Connector 3088">
            <a:extLst>
              <a:ext uri="{FF2B5EF4-FFF2-40B4-BE49-F238E27FC236}">
                <a16:creationId xmlns:a16="http://schemas.microsoft.com/office/drawing/2014/main" id="{84CCBF33-4AE1-AE47-EA3D-4068FDCBE776}"/>
              </a:ext>
            </a:extLst>
          </p:cNvPr>
          <p:cNvCxnSpPr>
            <a:cxnSpLocks/>
          </p:cNvCxnSpPr>
          <p:nvPr/>
        </p:nvCxnSpPr>
        <p:spPr>
          <a:xfrm>
            <a:off x="4340352" y="2931737"/>
            <a:ext cx="1426464" cy="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pic>
        <p:nvPicPr>
          <p:cNvPr id="3093" name="Picture 3092">
            <a:extLst>
              <a:ext uri="{FF2B5EF4-FFF2-40B4-BE49-F238E27FC236}">
                <a16:creationId xmlns:a16="http://schemas.microsoft.com/office/drawing/2014/main" id="{09EF3D20-F143-D27A-0C20-5EC9B8A18D4F}"/>
              </a:ext>
            </a:extLst>
          </p:cNvPr>
          <p:cNvPicPr>
            <a:picLocks noChangeAspect="1"/>
          </p:cNvPicPr>
          <p:nvPr/>
        </p:nvPicPr>
        <p:blipFill rotWithShape="1">
          <a:blip r:embed="rId6"/>
          <a:srcRect l="38826" t="10769" r="36903" b="9032"/>
          <a:stretch/>
        </p:blipFill>
        <p:spPr>
          <a:xfrm>
            <a:off x="2115783" y="4625600"/>
            <a:ext cx="557252" cy="1091185"/>
          </a:xfrm>
          <a:prstGeom prst="rect">
            <a:avLst/>
          </a:prstGeom>
          <a:ln>
            <a:noFill/>
          </a:ln>
          <a:effectLst>
            <a:outerShdw blurRad="292100" dist="139700" dir="2700000" algn="tl" rotWithShape="0">
              <a:srgbClr val="333333">
                <a:alpha val="65000"/>
              </a:srgbClr>
            </a:outerShdw>
          </a:effectLst>
        </p:spPr>
      </p:pic>
      <p:pic>
        <p:nvPicPr>
          <p:cNvPr id="11" name="Picture 2" descr="Person Icons - Free SVG &amp; PNG Person Images - Noun Project">
            <a:extLst>
              <a:ext uri="{FF2B5EF4-FFF2-40B4-BE49-F238E27FC236}">
                <a16:creationId xmlns:a16="http://schemas.microsoft.com/office/drawing/2014/main" id="{CE2777EB-CF83-66A0-99C7-B9256DDE5D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84" y="2350966"/>
            <a:ext cx="1021080" cy="1021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BE11D48-D32F-7728-4345-200DCE00E6C0}"/>
              </a:ext>
            </a:extLst>
          </p:cNvPr>
          <p:cNvSpPr/>
          <p:nvPr/>
        </p:nvSpPr>
        <p:spPr>
          <a:xfrm>
            <a:off x="114916" y="2141327"/>
            <a:ext cx="1031274" cy="33715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Artificial intelligence free icon">
            <a:extLst>
              <a:ext uri="{FF2B5EF4-FFF2-40B4-BE49-F238E27FC236}">
                <a16:creationId xmlns:a16="http://schemas.microsoft.com/office/drawing/2014/main" id="{6FFB1C07-8F23-1F69-222A-7A9CBCA935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8006" y="2403901"/>
            <a:ext cx="859726" cy="8597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E4C8145-9E16-5105-F8CF-9491497AE66D}"/>
              </a:ext>
            </a:extLst>
          </p:cNvPr>
          <p:cNvPicPr>
            <a:picLocks noChangeAspect="1"/>
          </p:cNvPicPr>
          <p:nvPr/>
        </p:nvPicPr>
        <p:blipFill rotWithShape="1">
          <a:blip r:embed="rId9">
            <a:clrChange>
              <a:clrFrom>
                <a:srgbClr val="FFFFFF"/>
              </a:clrFrom>
              <a:clrTo>
                <a:srgbClr val="FFFFFF">
                  <a:alpha val="0"/>
                </a:srgbClr>
              </a:clrTo>
            </a:clrChange>
          </a:blip>
          <a:srcRect l="27398" t="60045" r="61719" b="24462"/>
          <a:stretch/>
        </p:blipFill>
        <p:spPr>
          <a:xfrm>
            <a:off x="3325475" y="4624824"/>
            <a:ext cx="1626260" cy="1598817"/>
          </a:xfrm>
          <a:prstGeom prst="rect">
            <a:avLst/>
          </a:prstGeom>
        </p:spPr>
      </p:pic>
      <p:pic>
        <p:nvPicPr>
          <p:cNvPr id="34" name="Graphic 33" descr="Statistics with solid fill">
            <a:extLst>
              <a:ext uri="{FF2B5EF4-FFF2-40B4-BE49-F238E27FC236}">
                <a16:creationId xmlns:a16="http://schemas.microsoft.com/office/drawing/2014/main" id="{1CACA3EC-6E8F-C671-3E53-9BD59196B1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76430" y="1404084"/>
            <a:ext cx="914400" cy="914400"/>
          </a:xfrm>
          <a:prstGeom prst="rect">
            <a:avLst/>
          </a:prstGeom>
        </p:spPr>
      </p:pic>
      <p:sp>
        <p:nvSpPr>
          <p:cNvPr id="39" name="TextBox 38">
            <a:extLst>
              <a:ext uri="{FF2B5EF4-FFF2-40B4-BE49-F238E27FC236}">
                <a16:creationId xmlns:a16="http://schemas.microsoft.com/office/drawing/2014/main" id="{CC2A1790-B823-0A39-25E0-72937E9CDFBE}"/>
              </a:ext>
            </a:extLst>
          </p:cNvPr>
          <p:cNvSpPr txBox="1"/>
          <p:nvPr/>
        </p:nvSpPr>
        <p:spPr>
          <a:xfrm>
            <a:off x="3499870" y="6153967"/>
            <a:ext cx="1451865" cy="646331"/>
          </a:xfrm>
          <a:prstGeom prst="rect">
            <a:avLst/>
          </a:prstGeom>
          <a:noFill/>
        </p:spPr>
        <p:txBody>
          <a:bodyPr wrap="square" rtlCol="0">
            <a:spAutoFit/>
          </a:bodyPr>
          <a:lstStyle/>
          <a:p>
            <a:r>
              <a:rPr lang="en-US" dirty="0">
                <a:latin typeface="Abadi" panose="020B0604020104020204" pitchFamily="34" charset="0"/>
              </a:rPr>
              <a:t>Diagnostic Testing</a:t>
            </a:r>
          </a:p>
        </p:txBody>
      </p:sp>
      <p:sp>
        <p:nvSpPr>
          <p:cNvPr id="40" name="TextBox 39">
            <a:extLst>
              <a:ext uri="{FF2B5EF4-FFF2-40B4-BE49-F238E27FC236}">
                <a16:creationId xmlns:a16="http://schemas.microsoft.com/office/drawing/2014/main" id="{CDAAEAE4-2725-0C1D-D4AA-36C4D7C44524}"/>
              </a:ext>
            </a:extLst>
          </p:cNvPr>
          <p:cNvSpPr txBox="1"/>
          <p:nvPr/>
        </p:nvSpPr>
        <p:spPr>
          <a:xfrm>
            <a:off x="1048373" y="5512905"/>
            <a:ext cx="934098" cy="369332"/>
          </a:xfrm>
          <a:prstGeom prst="rect">
            <a:avLst/>
          </a:prstGeom>
          <a:noFill/>
        </p:spPr>
        <p:txBody>
          <a:bodyPr wrap="square" rtlCol="0">
            <a:spAutoFit/>
          </a:bodyPr>
          <a:lstStyle/>
          <a:p>
            <a:r>
              <a:rPr lang="en-US" dirty="0">
                <a:latin typeface="Abadi" panose="020B0604020104020204" pitchFamily="34" charset="0"/>
              </a:rPr>
              <a:t>Sample</a:t>
            </a:r>
          </a:p>
        </p:txBody>
      </p:sp>
      <p:sp>
        <p:nvSpPr>
          <p:cNvPr id="41" name="TextBox 40">
            <a:extLst>
              <a:ext uri="{FF2B5EF4-FFF2-40B4-BE49-F238E27FC236}">
                <a16:creationId xmlns:a16="http://schemas.microsoft.com/office/drawing/2014/main" id="{3C2C6FC9-964E-0BB2-82BD-631EEF91B8D3}"/>
              </a:ext>
            </a:extLst>
          </p:cNvPr>
          <p:cNvSpPr txBox="1"/>
          <p:nvPr/>
        </p:nvSpPr>
        <p:spPr>
          <a:xfrm>
            <a:off x="274695" y="1588683"/>
            <a:ext cx="864727" cy="369332"/>
          </a:xfrm>
          <a:prstGeom prst="rect">
            <a:avLst/>
          </a:prstGeom>
          <a:noFill/>
        </p:spPr>
        <p:txBody>
          <a:bodyPr wrap="square" rtlCol="0">
            <a:spAutoFit/>
          </a:bodyPr>
          <a:lstStyle/>
          <a:p>
            <a:r>
              <a:rPr lang="en-US" dirty="0">
                <a:latin typeface="Abadi" panose="020B0604020104020204" pitchFamily="34" charset="0"/>
              </a:rPr>
              <a:t>Field</a:t>
            </a:r>
          </a:p>
        </p:txBody>
      </p:sp>
      <p:pic>
        <p:nvPicPr>
          <p:cNvPr id="42" name="Graphic 41" descr="Map with pin with solid fill">
            <a:extLst>
              <a:ext uri="{FF2B5EF4-FFF2-40B4-BE49-F238E27FC236}">
                <a16:creationId xmlns:a16="http://schemas.microsoft.com/office/drawing/2014/main" id="{9707D8C3-AF83-FC5A-3AB4-98A555A577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68006" y="3188747"/>
            <a:ext cx="914400" cy="914400"/>
          </a:xfrm>
          <a:prstGeom prst="rect">
            <a:avLst/>
          </a:prstGeom>
        </p:spPr>
      </p:pic>
      <p:sp>
        <p:nvSpPr>
          <p:cNvPr id="43" name="TextBox 42">
            <a:extLst>
              <a:ext uri="{FF2B5EF4-FFF2-40B4-BE49-F238E27FC236}">
                <a16:creationId xmlns:a16="http://schemas.microsoft.com/office/drawing/2014/main" id="{093EE32B-E2C0-5B78-7677-38DD34E8E9FD}"/>
              </a:ext>
            </a:extLst>
          </p:cNvPr>
          <p:cNvSpPr txBox="1"/>
          <p:nvPr/>
        </p:nvSpPr>
        <p:spPr>
          <a:xfrm>
            <a:off x="2925603" y="4048167"/>
            <a:ext cx="1210969" cy="646331"/>
          </a:xfrm>
          <a:prstGeom prst="rect">
            <a:avLst/>
          </a:prstGeom>
          <a:noFill/>
        </p:spPr>
        <p:txBody>
          <a:bodyPr wrap="square" rtlCol="0">
            <a:spAutoFit/>
          </a:bodyPr>
          <a:lstStyle/>
          <a:p>
            <a:r>
              <a:rPr lang="en-US" dirty="0">
                <a:latin typeface="Abadi" panose="020B0604020104020204" pitchFamily="34" charset="0"/>
              </a:rPr>
              <a:t>Data</a:t>
            </a:r>
          </a:p>
          <a:p>
            <a:r>
              <a:rPr lang="en-US" dirty="0">
                <a:latin typeface="Abadi" panose="020B0604020104020204" pitchFamily="34" charset="0"/>
              </a:rPr>
              <a:t>Collection</a:t>
            </a:r>
          </a:p>
        </p:txBody>
      </p:sp>
      <p:sp>
        <p:nvSpPr>
          <p:cNvPr id="47" name="Rectangle: Rounded Corners 46">
            <a:extLst>
              <a:ext uri="{FF2B5EF4-FFF2-40B4-BE49-F238E27FC236}">
                <a16:creationId xmlns:a16="http://schemas.microsoft.com/office/drawing/2014/main" id="{4998B809-59B8-2A3E-D402-EC8BD5FC29AB}"/>
              </a:ext>
            </a:extLst>
          </p:cNvPr>
          <p:cNvSpPr/>
          <p:nvPr/>
        </p:nvSpPr>
        <p:spPr>
          <a:xfrm>
            <a:off x="8100174" y="1371602"/>
            <a:ext cx="982232" cy="2731545"/>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descr="C:\Users\ks833\Pictures\pic28145.jpg">
            <a:extLst>
              <a:ext uri="{FF2B5EF4-FFF2-40B4-BE49-F238E27FC236}">
                <a16:creationId xmlns:a16="http://schemas.microsoft.com/office/drawing/2014/main" id="{BBDAA20A-DE80-6904-D52B-5BEBC9192E38}"/>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989" t="31524" r="18060" b="8589"/>
          <a:stretch/>
        </p:blipFill>
        <p:spPr bwMode="auto">
          <a:xfrm>
            <a:off x="203725" y="4242885"/>
            <a:ext cx="810472" cy="544536"/>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49" name="Picture 2" descr="http://www.wpclipart.com/computer/computer_station_sign_page.png">
            <a:extLst>
              <a:ext uri="{FF2B5EF4-FFF2-40B4-BE49-F238E27FC236}">
                <a16:creationId xmlns:a16="http://schemas.microsoft.com/office/drawing/2014/main" id="{F3EFDCC5-0C98-4344-B95D-512C9F19ADB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8304" y="3357384"/>
            <a:ext cx="883449" cy="88344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2A123B-E1B4-5104-6604-EFA020548AB6}"/>
              </a:ext>
            </a:extLst>
          </p:cNvPr>
          <p:cNvSpPr txBox="1"/>
          <p:nvPr/>
        </p:nvSpPr>
        <p:spPr>
          <a:xfrm>
            <a:off x="4395300" y="2169758"/>
            <a:ext cx="1526594" cy="646331"/>
          </a:xfrm>
          <a:prstGeom prst="rect">
            <a:avLst/>
          </a:prstGeom>
          <a:noFill/>
        </p:spPr>
        <p:txBody>
          <a:bodyPr wrap="square" rtlCol="0">
            <a:spAutoFit/>
          </a:bodyPr>
          <a:lstStyle/>
          <a:p>
            <a:r>
              <a:rPr lang="en-US" dirty="0">
                <a:latin typeface="Abadi" panose="020B0604020104020204" pitchFamily="34" charset="0"/>
              </a:rPr>
              <a:t>Data</a:t>
            </a:r>
          </a:p>
          <a:p>
            <a:r>
              <a:rPr lang="en-US" dirty="0">
                <a:latin typeface="Abadi" panose="020B0604020104020204" pitchFamily="34" charset="0"/>
              </a:rPr>
              <a:t>Management</a:t>
            </a:r>
          </a:p>
        </p:txBody>
      </p:sp>
    </p:spTree>
    <p:extLst>
      <p:ext uri="{BB962C8B-B14F-4D97-AF65-F5344CB8AC3E}">
        <p14:creationId xmlns:p14="http://schemas.microsoft.com/office/powerpoint/2010/main" val="108954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Person Icons - Free SVG &amp; PNG Person Images - Noun Project">
            <a:extLst>
              <a:ext uri="{FF2B5EF4-FFF2-40B4-BE49-F238E27FC236}">
                <a16:creationId xmlns:a16="http://schemas.microsoft.com/office/drawing/2014/main" id="{AC6EA4D0-73B8-B697-B678-63036F728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9" y="4658746"/>
            <a:ext cx="861686" cy="861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920D33-9058-51D8-8F1C-54699C91C3F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Disease Surveillance Workflow </a:t>
            </a:r>
          </a:p>
        </p:txBody>
      </p:sp>
      <p:sp>
        <p:nvSpPr>
          <p:cNvPr id="4" name="Text Placeholder 3">
            <a:extLst>
              <a:ext uri="{FF2B5EF4-FFF2-40B4-BE49-F238E27FC236}">
                <a16:creationId xmlns:a16="http://schemas.microsoft.com/office/drawing/2014/main" id="{223F3157-A53E-2F81-49FD-A7789AF4E62A}"/>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Data Pipeline</a:t>
            </a:r>
          </a:p>
        </p:txBody>
      </p:sp>
      <p:cxnSp>
        <p:nvCxnSpPr>
          <p:cNvPr id="13" name="Straight Arrow Connector 12">
            <a:extLst>
              <a:ext uri="{FF2B5EF4-FFF2-40B4-BE49-F238E27FC236}">
                <a16:creationId xmlns:a16="http://schemas.microsoft.com/office/drawing/2014/main" id="{1D7A5A3D-DFAD-6B63-E26A-8D4549454EEE}"/>
              </a:ext>
            </a:extLst>
          </p:cNvPr>
          <p:cNvCxnSpPr>
            <a:cxnSpLocks/>
          </p:cNvCxnSpPr>
          <p:nvPr/>
        </p:nvCxnSpPr>
        <p:spPr>
          <a:xfrm>
            <a:off x="1825351" y="4793920"/>
            <a:ext cx="1563192" cy="85751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CCFCEB36-5A58-D7D5-A308-2602CAE66EE1}"/>
              </a:ext>
            </a:extLst>
          </p:cNvPr>
          <p:cNvCxnSpPr>
            <a:cxnSpLocks/>
          </p:cNvCxnSpPr>
          <p:nvPr/>
        </p:nvCxnSpPr>
        <p:spPr>
          <a:xfrm>
            <a:off x="1320480" y="2931737"/>
            <a:ext cx="1323980" cy="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grpSp>
        <p:nvGrpSpPr>
          <p:cNvPr id="29" name="Group 28">
            <a:extLst>
              <a:ext uri="{FF2B5EF4-FFF2-40B4-BE49-F238E27FC236}">
                <a16:creationId xmlns:a16="http://schemas.microsoft.com/office/drawing/2014/main" id="{6FBC5224-82B5-5127-3E24-7BF8692706B6}"/>
              </a:ext>
            </a:extLst>
          </p:cNvPr>
          <p:cNvGrpSpPr/>
          <p:nvPr/>
        </p:nvGrpSpPr>
        <p:grpSpPr>
          <a:xfrm>
            <a:off x="1331788" y="4150927"/>
            <a:ext cx="328272" cy="1298661"/>
            <a:chOff x="1325157" y="5147859"/>
            <a:chExt cx="454200" cy="1376944"/>
          </a:xfrm>
        </p:grpSpPr>
        <p:pic>
          <p:nvPicPr>
            <p:cNvPr id="10" name="Picture 2" descr="Falcon 50 mL Conical Centrifuge Tubes 25/Pk.:Tubes, Quantity: Case of 500">
              <a:extLst>
                <a:ext uri="{FF2B5EF4-FFF2-40B4-BE49-F238E27FC236}">
                  <a16:creationId xmlns:a16="http://schemas.microsoft.com/office/drawing/2014/main" id="{C4B332B2-FD10-3C9E-802B-7D87A4CC942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1325157" y="5147859"/>
              <a:ext cx="454200" cy="137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35A49FC8-791E-0C1F-03BE-EEC34C1F3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213876" y="5704458"/>
              <a:ext cx="676761" cy="200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cxnSp>
        <p:nvCxnSpPr>
          <p:cNvPr id="22" name="Straight Arrow Connector 21">
            <a:extLst>
              <a:ext uri="{FF2B5EF4-FFF2-40B4-BE49-F238E27FC236}">
                <a16:creationId xmlns:a16="http://schemas.microsoft.com/office/drawing/2014/main" id="{4E9CB5D2-CC83-0F60-6E48-ED99E8969EDC}"/>
              </a:ext>
            </a:extLst>
          </p:cNvPr>
          <p:cNvCxnSpPr>
            <a:cxnSpLocks/>
          </p:cNvCxnSpPr>
          <p:nvPr/>
        </p:nvCxnSpPr>
        <p:spPr>
          <a:xfrm flipV="1">
            <a:off x="4629588" y="4242885"/>
            <a:ext cx="1478604" cy="1348579"/>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pic>
        <p:nvPicPr>
          <p:cNvPr id="3" name="Picture 2">
            <a:extLst>
              <a:ext uri="{FF2B5EF4-FFF2-40B4-BE49-F238E27FC236}">
                <a16:creationId xmlns:a16="http://schemas.microsoft.com/office/drawing/2014/main" id="{082802F4-E670-B8BC-49AA-E6BCFF714593}"/>
              </a:ext>
            </a:extLst>
          </p:cNvPr>
          <p:cNvPicPr>
            <a:picLocks noChangeAspect="1"/>
          </p:cNvPicPr>
          <p:nvPr/>
        </p:nvPicPr>
        <p:blipFill rotWithShape="1">
          <a:blip r:embed="rId6"/>
          <a:srcRect l="38699" t="10406" r="36770" b="9043"/>
          <a:stretch/>
        </p:blipFill>
        <p:spPr>
          <a:xfrm>
            <a:off x="2673035" y="1621168"/>
            <a:ext cx="1334789" cy="2336400"/>
          </a:xfrm>
          <a:prstGeom prst="rect">
            <a:avLst/>
          </a:prstGeom>
          <a:ln>
            <a:noFill/>
          </a:ln>
          <a:effectLst>
            <a:outerShdw blurRad="292100" dist="139700" dir="2700000" algn="tl" rotWithShape="0">
              <a:srgbClr val="333333">
                <a:alpha val="65000"/>
              </a:srgbClr>
            </a:outerShdw>
          </a:effectLst>
        </p:spPr>
      </p:pic>
      <p:grpSp>
        <p:nvGrpSpPr>
          <p:cNvPr id="3077" name="Group 3076">
            <a:extLst>
              <a:ext uri="{FF2B5EF4-FFF2-40B4-BE49-F238E27FC236}">
                <a16:creationId xmlns:a16="http://schemas.microsoft.com/office/drawing/2014/main" id="{15FFF851-19C6-D1ED-17EB-10888C81838E}"/>
              </a:ext>
            </a:extLst>
          </p:cNvPr>
          <p:cNvGrpSpPr/>
          <p:nvPr/>
        </p:nvGrpSpPr>
        <p:grpSpPr>
          <a:xfrm>
            <a:off x="5993746" y="1678567"/>
            <a:ext cx="2010832" cy="2479774"/>
            <a:chOff x="6779584" y="1732619"/>
            <a:chExt cx="1537028" cy="1895475"/>
          </a:xfrm>
          <a:effectLst>
            <a:outerShdw blurRad="292100" dist="139700" dir="2700000" algn="ctr" rotWithShape="0">
              <a:schemeClr val="tx1">
                <a:lumMod val="50000"/>
                <a:lumOff val="50000"/>
                <a:alpha val="65000"/>
              </a:schemeClr>
            </a:outerShdw>
          </a:effectLst>
        </p:grpSpPr>
        <p:sp>
          <p:nvSpPr>
            <p:cNvPr id="6" name="Cylinder 5">
              <a:extLst>
                <a:ext uri="{FF2B5EF4-FFF2-40B4-BE49-F238E27FC236}">
                  <a16:creationId xmlns:a16="http://schemas.microsoft.com/office/drawing/2014/main" id="{48C1226A-5773-C70A-3D10-EECB50469F47}"/>
                </a:ext>
              </a:extLst>
            </p:cNvPr>
            <p:cNvSpPr/>
            <p:nvPr/>
          </p:nvSpPr>
          <p:spPr>
            <a:xfrm>
              <a:off x="6779584" y="1732619"/>
              <a:ext cx="1537028" cy="1895475"/>
            </a:xfrm>
            <a:prstGeom prst="can">
              <a:avLst/>
            </a:prstGeom>
            <a:solidFill>
              <a:srgbClr val="396375"/>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20246C2-8E3F-2892-EE75-AF8E778FF22E}"/>
                </a:ext>
              </a:extLst>
            </p:cNvPr>
            <p:cNvSpPr txBox="1"/>
            <p:nvPr/>
          </p:nvSpPr>
          <p:spPr>
            <a:xfrm>
              <a:off x="6779585" y="2486993"/>
              <a:ext cx="1513229" cy="541090"/>
            </a:xfrm>
            <a:prstGeom prst="rect">
              <a:avLst/>
            </a:prstGeom>
            <a:noFill/>
          </p:spPr>
          <p:txBody>
            <a:bodyPr wrap="square" rtlCol="0">
              <a:spAutoFit/>
            </a:bodyPr>
            <a:lstStyle/>
            <a:p>
              <a:pPr algn="ctr"/>
              <a:r>
                <a:rPr lang="en-US" sz="2000" b="1" dirty="0">
                  <a:solidFill>
                    <a:schemeClr val="bg1"/>
                  </a:solidFill>
                </a:rPr>
                <a:t>Wildlife Health Warehouse</a:t>
              </a:r>
            </a:p>
          </p:txBody>
        </p:sp>
      </p:grpSp>
      <p:cxnSp>
        <p:nvCxnSpPr>
          <p:cNvPr id="3089" name="Straight Arrow Connector 3088">
            <a:extLst>
              <a:ext uri="{FF2B5EF4-FFF2-40B4-BE49-F238E27FC236}">
                <a16:creationId xmlns:a16="http://schemas.microsoft.com/office/drawing/2014/main" id="{84CCBF33-4AE1-AE47-EA3D-4068FDCBE776}"/>
              </a:ext>
            </a:extLst>
          </p:cNvPr>
          <p:cNvCxnSpPr>
            <a:cxnSpLocks/>
          </p:cNvCxnSpPr>
          <p:nvPr/>
        </p:nvCxnSpPr>
        <p:spPr>
          <a:xfrm>
            <a:off x="4340352" y="2931737"/>
            <a:ext cx="1426464" cy="0"/>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pic>
        <p:nvPicPr>
          <p:cNvPr id="3093" name="Picture 3092">
            <a:extLst>
              <a:ext uri="{FF2B5EF4-FFF2-40B4-BE49-F238E27FC236}">
                <a16:creationId xmlns:a16="http://schemas.microsoft.com/office/drawing/2014/main" id="{09EF3D20-F143-D27A-0C20-5EC9B8A18D4F}"/>
              </a:ext>
            </a:extLst>
          </p:cNvPr>
          <p:cNvPicPr>
            <a:picLocks noChangeAspect="1"/>
          </p:cNvPicPr>
          <p:nvPr/>
        </p:nvPicPr>
        <p:blipFill rotWithShape="1">
          <a:blip r:embed="rId7"/>
          <a:srcRect l="38826" t="10769" r="36903" b="9032"/>
          <a:stretch/>
        </p:blipFill>
        <p:spPr>
          <a:xfrm>
            <a:off x="2115783" y="4625600"/>
            <a:ext cx="557252" cy="1091185"/>
          </a:xfrm>
          <a:prstGeom prst="rect">
            <a:avLst/>
          </a:prstGeom>
          <a:ln>
            <a:noFill/>
          </a:ln>
          <a:effectLst>
            <a:outerShdw blurRad="292100" dist="139700" dir="2700000" algn="tl" rotWithShape="0">
              <a:srgbClr val="333333">
                <a:alpha val="65000"/>
              </a:srgbClr>
            </a:outerShdw>
          </a:effectLst>
        </p:spPr>
      </p:pic>
      <p:sp>
        <p:nvSpPr>
          <p:cNvPr id="19" name="Freeform: Shape 18">
            <a:extLst>
              <a:ext uri="{FF2B5EF4-FFF2-40B4-BE49-F238E27FC236}">
                <a16:creationId xmlns:a16="http://schemas.microsoft.com/office/drawing/2014/main" id="{2DA5E6BE-1FB7-8156-4A0A-F14B895BCC28}"/>
              </a:ext>
            </a:extLst>
          </p:cNvPr>
          <p:cNvSpPr/>
          <p:nvPr/>
        </p:nvSpPr>
        <p:spPr>
          <a:xfrm>
            <a:off x="6385525" y="5512905"/>
            <a:ext cx="711294" cy="789539"/>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607D8B"/>
          </a:solidFill>
          <a:ln w="9525" cap="flat">
            <a:solidFill>
              <a:srgbClr val="607D8B"/>
            </a:solidFill>
            <a:prstDash val="solid"/>
            <a:miter/>
          </a:ln>
        </p:spPr>
        <p:txBody>
          <a:bodyPr rtlCol="0" anchor="ctr"/>
          <a:lstStyle/>
          <a:p>
            <a:endParaRPr lang="en-US"/>
          </a:p>
        </p:txBody>
      </p:sp>
      <p:cxnSp>
        <p:nvCxnSpPr>
          <p:cNvPr id="30" name="Straight Arrow Connector 29">
            <a:extLst>
              <a:ext uri="{FF2B5EF4-FFF2-40B4-BE49-F238E27FC236}">
                <a16:creationId xmlns:a16="http://schemas.microsoft.com/office/drawing/2014/main" id="{1DB8971C-B88C-F82A-2C14-7C55E17E1092}"/>
              </a:ext>
            </a:extLst>
          </p:cNvPr>
          <p:cNvCxnSpPr>
            <a:cxnSpLocks/>
          </p:cNvCxnSpPr>
          <p:nvPr/>
        </p:nvCxnSpPr>
        <p:spPr>
          <a:xfrm>
            <a:off x="7799489" y="4242885"/>
            <a:ext cx="0" cy="888427"/>
          </a:xfrm>
          <a:prstGeom prst="straightConnector1">
            <a:avLst/>
          </a:prstGeom>
          <a:ln w="57150">
            <a:solidFill>
              <a:srgbClr val="396375"/>
            </a:solidFill>
            <a:tailEnd type="triangle"/>
          </a:ln>
        </p:spPr>
        <p:style>
          <a:lnRef idx="3">
            <a:schemeClr val="accent5"/>
          </a:lnRef>
          <a:fillRef idx="0">
            <a:schemeClr val="accent5"/>
          </a:fillRef>
          <a:effectRef idx="2">
            <a:schemeClr val="accent5"/>
          </a:effectRef>
          <a:fontRef idx="minor">
            <a:schemeClr val="tx1"/>
          </a:fontRef>
        </p:style>
      </p:cxnSp>
      <p:pic>
        <p:nvPicPr>
          <p:cNvPr id="11" name="Picture 2" descr="Person Icons - Free SVG &amp; PNG Person Images - Noun Project">
            <a:extLst>
              <a:ext uri="{FF2B5EF4-FFF2-40B4-BE49-F238E27FC236}">
                <a16:creationId xmlns:a16="http://schemas.microsoft.com/office/drawing/2014/main" id="{CE2777EB-CF83-66A0-99C7-B9256DDE5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4" y="2350966"/>
            <a:ext cx="1021080" cy="1021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BE11D48-D32F-7728-4345-200DCE00E6C0}"/>
              </a:ext>
            </a:extLst>
          </p:cNvPr>
          <p:cNvSpPr/>
          <p:nvPr/>
        </p:nvSpPr>
        <p:spPr>
          <a:xfrm>
            <a:off x="114916" y="2141327"/>
            <a:ext cx="1031274" cy="33715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Artificial intelligence free icon">
            <a:extLst>
              <a:ext uri="{FF2B5EF4-FFF2-40B4-BE49-F238E27FC236}">
                <a16:creationId xmlns:a16="http://schemas.microsoft.com/office/drawing/2014/main" id="{6FFB1C07-8F23-1F69-222A-7A9CBCA935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8006" y="2403901"/>
            <a:ext cx="859726" cy="8597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E4C8145-9E16-5105-F8CF-9491497AE66D}"/>
              </a:ext>
            </a:extLst>
          </p:cNvPr>
          <p:cNvPicPr>
            <a:picLocks noChangeAspect="1"/>
          </p:cNvPicPr>
          <p:nvPr/>
        </p:nvPicPr>
        <p:blipFill rotWithShape="1">
          <a:blip r:embed="rId9">
            <a:clrChange>
              <a:clrFrom>
                <a:srgbClr val="FFFFFF"/>
              </a:clrFrom>
              <a:clrTo>
                <a:srgbClr val="FFFFFF">
                  <a:alpha val="0"/>
                </a:srgbClr>
              </a:clrTo>
            </a:clrChange>
          </a:blip>
          <a:srcRect l="27398" t="60045" r="61719" b="24462"/>
          <a:stretch/>
        </p:blipFill>
        <p:spPr>
          <a:xfrm>
            <a:off x="3325475" y="4624824"/>
            <a:ext cx="1626260" cy="1598817"/>
          </a:xfrm>
          <a:prstGeom prst="rect">
            <a:avLst/>
          </a:prstGeom>
        </p:spPr>
      </p:pic>
      <p:pic>
        <p:nvPicPr>
          <p:cNvPr id="34" name="Graphic 33" descr="Statistics with solid fill">
            <a:extLst>
              <a:ext uri="{FF2B5EF4-FFF2-40B4-BE49-F238E27FC236}">
                <a16:creationId xmlns:a16="http://schemas.microsoft.com/office/drawing/2014/main" id="{1CACA3EC-6E8F-C671-3E53-9BD59196B1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76430" y="1404084"/>
            <a:ext cx="914400" cy="914400"/>
          </a:xfrm>
          <a:prstGeom prst="rect">
            <a:avLst/>
          </a:prstGeom>
        </p:spPr>
      </p:pic>
      <p:pic>
        <p:nvPicPr>
          <p:cNvPr id="36" name="Graphic 35" descr="Database with solid fill">
            <a:extLst>
              <a:ext uri="{FF2B5EF4-FFF2-40B4-BE49-F238E27FC236}">
                <a16:creationId xmlns:a16="http://schemas.microsoft.com/office/drawing/2014/main" id="{88A8FCE1-0899-1286-3EA2-1B4DC20699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81227" y="5442075"/>
            <a:ext cx="914400" cy="914400"/>
          </a:xfrm>
          <a:prstGeom prst="rect">
            <a:avLst/>
          </a:prstGeom>
        </p:spPr>
      </p:pic>
      <p:sp>
        <p:nvSpPr>
          <p:cNvPr id="39" name="TextBox 38">
            <a:extLst>
              <a:ext uri="{FF2B5EF4-FFF2-40B4-BE49-F238E27FC236}">
                <a16:creationId xmlns:a16="http://schemas.microsoft.com/office/drawing/2014/main" id="{CC2A1790-B823-0A39-25E0-72937E9CDFBE}"/>
              </a:ext>
            </a:extLst>
          </p:cNvPr>
          <p:cNvSpPr txBox="1"/>
          <p:nvPr/>
        </p:nvSpPr>
        <p:spPr>
          <a:xfrm>
            <a:off x="3499870" y="6153967"/>
            <a:ext cx="1451865" cy="646331"/>
          </a:xfrm>
          <a:prstGeom prst="rect">
            <a:avLst/>
          </a:prstGeom>
          <a:noFill/>
        </p:spPr>
        <p:txBody>
          <a:bodyPr wrap="square" rtlCol="0">
            <a:spAutoFit/>
          </a:bodyPr>
          <a:lstStyle/>
          <a:p>
            <a:r>
              <a:rPr lang="en-US" dirty="0">
                <a:latin typeface="Abadi" panose="020B0604020104020204" pitchFamily="34" charset="0"/>
              </a:rPr>
              <a:t>Diagnostic Testing</a:t>
            </a:r>
          </a:p>
        </p:txBody>
      </p:sp>
      <p:sp>
        <p:nvSpPr>
          <p:cNvPr id="40" name="TextBox 39">
            <a:extLst>
              <a:ext uri="{FF2B5EF4-FFF2-40B4-BE49-F238E27FC236}">
                <a16:creationId xmlns:a16="http://schemas.microsoft.com/office/drawing/2014/main" id="{CDAAEAE4-2725-0C1D-D4AA-36C4D7C44524}"/>
              </a:ext>
            </a:extLst>
          </p:cNvPr>
          <p:cNvSpPr txBox="1"/>
          <p:nvPr/>
        </p:nvSpPr>
        <p:spPr>
          <a:xfrm>
            <a:off x="1048373" y="5512905"/>
            <a:ext cx="934098" cy="369332"/>
          </a:xfrm>
          <a:prstGeom prst="rect">
            <a:avLst/>
          </a:prstGeom>
          <a:noFill/>
        </p:spPr>
        <p:txBody>
          <a:bodyPr wrap="square" rtlCol="0">
            <a:spAutoFit/>
          </a:bodyPr>
          <a:lstStyle/>
          <a:p>
            <a:r>
              <a:rPr lang="en-US" dirty="0">
                <a:latin typeface="Abadi" panose="020B0604020104020204" pitchFamily="34" charset="0"/>
              </a:rPr>
              <a:t>Sample</a:t>
            </a:r>
          </a:p>
        </p:txBody>
      </p:sp>
      <p:sp>
        <p:nvSpPr>
          <p:cNvPr id="41" name="TextBox 40">
            <a:extLst>
              <a:ext uri="{FF2B5EF4-FFF2-40B4-BE49-F238E27FC236}">
                <a16:creationId xmlns:a16="http://schemas.microsoft.com/office/drawing/2014/main" id="{3C2C6FC9-964E-0BB2-82BD-631EEF91B8D3}"/>
              </a:ext>
            </a:extLst>
          </p:cNvPr>
          <p:cNvSpPr txBox="1"/>
          <p:nvPr/>
        </p:nvSpPr>
        <p:spPr>
          <a:xfrm>
            <a:off x="274695" y="1588683"/>
            <a:ext cx="864727" cy="369332"/>
          </a:xfrm>
          <a:prstGeom prst="rect">
            <a:avLst/>
          </a:prstGeom>
          <a:noFill/>
        </p:spPr>
        <p:txBody>
          <a:bodyPr wrap="square" rtlCol="0">
            <a:spAutoFit/>
          </a:bodyPr>
          <a:lstStyle/>
          <a:p>
            <a:r>
              <a:rPr lang="en-US" dirty="0">
                <a:latin typeface="Abadi" panose="020B0604020104020204" pitchFamily="34" charset="0"/>
              </a:rPr>
              <a:t>Field</a:t>
            </a:r>
          </a:p>
        </p:txBody>
      </p:sp>
      <p:pic>
        <p:nvPicPr>
          <p:cNvPr id="42" name="Graphic 41" descr="Map with pin with solid fill">
            <a:extLst>
              <a:ext uri="{FF2B5EF4-FFF2-40B4-BE49-F238E27FC236}">
                <a16:creationId xmlns:a16="http://schemas.microsoft.com/office/drawing/2014/main" id="{9707D8C3-AF83-FC5A-3AB4-98A555A577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68006" y="3188747"/>
            <a:ext cx="914400" cy="914400"/>
          </a:xfrm>
          <a:prstGeom prst="rect">
            <a:avLst/>
          </a:prstGeom>
        </p:spPr>
      </p:pic>
      <p:sp>
        <p:nvSpPr>
          <p:cNvPr id="43" name="TextBox 42">
            <a:extLst>
              <a:ext uri="{FF2B5EF4-FFF2-40B4-BE49-F238E27FC236}">
                <a16:creationId xmlns:a16="http://schemas.microsoft.com/office/drawing/2014/main" id="{093EE32B-E2C0-5B78-7677-38DD34E8E9FD}"/>
              </a:ext>
            </a:extLst>
          </p:cNvPr>
          <p:cNvSpPr txBox="1"/>
          <p:nvPr/>
        </p:nvSpPr>
        <p:spPr>
          <a:xfrm>
            <a:off x="2925603" y="4048167"/>
            <a:ext cx="1210969" cy="646331"/>
          </a:xfrm>
          <a:prstGeom prst="rect">
            <a:avLst/>
          </a:prstGeom>
          <a:noFill/>
        </p:spPr>
        <p:txBody>
          <a:bodyPr wrap="square" rtlCol="0">
            <a:spAutoFit/>
          </a:bodyPr>
          <a:lstStyle/>
          <a:p>
            <a:r>
              <a:rPr lang="en-US" dirty="0">
                <a:latin typeface="Abadi" panose="020B0604020104020204" pitchFamily="34" charset="0"/>
              </a:rPr>
              <a:t>Data</a:t>
            </a:r>
          </a:p>
          <a:p>
            <a:r>
              <a:rPr lang="en-US" dirty="0">
                <a:latin typeface="Abadi" panose="020B0604020104020204" pitchFamily="34" charset="0"/>
              </a:rPr>
              <a:t>Collection</a:t>
            </a:r>
          </a:p>
        </p:txBody>
      </p:sp>
      <p:sp>
        <p:nvSpPr>
          <p:cNvPr id="44" name="TextBox 43">
            <a:extLst>
              <a:ext uri="{FF2B5EF4-FFF2-40B4-BE49-F238E27FC236}">
                <a16:creationId xmlns:a16="http://schemas.microsoft.com/office/drawing/2014/main" id="{B47FF4C2-A47F-9F34-4DB5-C8AE47A40574}"/>
              </a:ext>
            </a:extLst>
          </p:cNvPr>
          <p:cNvSpPr txBox="1"/>
          <p:nvPr/>
        </p:nvSpPr>
        <p:spPr>
          <a:xfrm>
            <a:off x="7904617" y="4564827"/>
            <a:ext cx="1136545" cy="646331"/>
          </a:xfrm>
          <a:prstGeom prst="rect">
            <a:avLst/>
          </a:prstGeom>
          <a:noFill/>
        </p:spPr>
        <p:txBody>
          <a:bodyPr wrap="square" rtlCol="0">
            <a:spAutoFit/>
          </a:bodyPr>
          <a:lstStyle/>
          <a:p>
            <a:r>
              <a:rPr lang="en-US" dirty="0">
                <a:latin typeface="Abadi" panose="020B0604020104020204" pitchFamily="34" charset="0"/>
              </a:rPr>
              <a:t>Share Results</a:t>
            </a:r>
          </a:p>
        </p:txBody>
      </p:sp>
      <p:sp>
        <p:nvSpPr>
          <p:cNvPr id="47" name="Rectangle: Rounded Corners 46">
            <a:extLst>
              <a:ext uri="{FF2B5EF4-FFF2-40B4-BE49-F238E27FC236}">
                <a16:creationId xmlns:a16="http://schemas.microsoft.com/office/drawing/2014/main" id="{4998B809-59B8-2A3E-D402-EC8BD5FC29AB}"/>
              </a:ext>
            </a:extLst>
          </p:cNvPr>
          <p:cNvSpPr/>
          <p:nvPr/>
        </p:nvSpPr>
        <p:spPr>
          <a:xfrm>
            <a:off x="8100174" y="1371602"/>
            <a:ext cx="982232" cy="2731545"/>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descr="C:\Users\ks833\Pictures\pic28145.jpg">
            <a:extLst>
              <a:ext uri="{FF2B5EF4-FFF2-40B4-BE49-F238E27FC236}">
                <a16:creationId xmlns:a16="http://schemas.microsoft.com/office/drawing/2014/main" id="{BBDAA20A-DE80-6904-D52B-5BEBC9192E38}"/>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989" t="31524" r="18060" b="8589"/>
          <a:stretch/>
        </p:blipFill>
        <p:spPr bwMode="auto">
          <a:xfrm>
            <a:off x="203725" y="4242885"/>
            <a:ext cx="810472" cy="544536"/>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49" name="Picture 2" descr="http://www.wpclipart.com/computer/computer_station_sign_page.png">
            <a:extLst>
              <a:ext uri="{FF2B5EF4-FFF2-40B4-BE49-F238E27FC236}">
                <a16:creationId xmlns:a16="http://schemas.microsoft.com/office/drawing/2014/main" id="{F3EFDCC5-0C98-4344-B95D-512C9F19ADB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78304" y="3357384"/>
            <a:ext cx="883449" cy="88344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2A123B-E1B4-5104-6604-EFA020548AB6}"/>
              </a:ext>
            </a:extLst>
          </p:cNvPr>
          <p:cNvSpPr txBox="1"/>
          <p:nvPr/>
        </p:nvSpPr>
        <p:spPr>
          <a:xfrm>
            <a:off x="4395300" y="2169758"/>
            <a:ext cx="1526594" cy="646331"/>
          </a:xfrm>
          <a:prstGeom prst="rect">
            <a:avLst/>
          </a:prstGeom>
          <a:noFill/>
        </p:spPr>
        <p:txBody>
          <a:bodyPr wrap="square" rtlCol="0">
            <a:spAutoFit/>
          </a:bodyPr>
          <a:lstStyle/>
          <a:p>
            <a:r>
              <a:rPr lang="en-US" dirty="0">
                <a:latin typeface="Abadi" panose="020B0604020104020204" pitchFamily="34" charset="0"/>
              </a:rPr>
              <a:t>Data</a:t>
            </a:r>
          </a:p>
          <a:p>
            <a:r>
              <a:rPr lang="en-US" dirty="0">
                <a:latin typeface="Abadi" panose="020B0604020104020204" pitchFamily="34" charset="0"/>
              </a:rPr>
              <a:t>Management</a:t>
            </a:r>
          </a:p>
        </p:txBody>
      </p:sp>
      <p:pic>
        <p:nvPicPr>
          <p:cNvPr id="51" name="Picture 50">
            <a:extLst>
              <a:ext uri="{FF2B5EF4-FFF2-40B4-BE49-F238E27FC236}">
                <a16:creationId xmlns:a16="http://schemas.microsoft.com/office/drawing/2014/main" id="{EF11CBB6-AD0A-FB8A-2BB8-9B61A6604F7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04839" y="5513382"/>
            <a:ext cx="736100" cy="736100"/>
          </a:xfrm>
          <a:prstGeom prst="rect">
            <a:avLst/>
          </a:prstGeom>
        </p:spPr>
      </p:pic>
    </p:spTree>
    <p:extLst>
      <p:ext uri="{BB962C8B-B14F-4D97-AF65-F5344CB8AC3E}">
        <p14:creationId xmlns:p14="http://schemas.microsoft.com/office/powerpoint/2010/main" val="2793829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8AD-60E3-D5C7-3A0D-80910DD1C9A0}"/>
              </a:ext>
            </a:extLst>
          </p:cNvPr>
          <p:cNvSpPr>
            <a:spLocks noGrp="1"/>
          </p:cNvSpPr>
          <p:nvPr>
            <p:ph type="title"/>
          </p:nvPr>
        </p:nvSpPr>
        <p:spPr/>
        <p:txBody>
          <a:bodyPr vert="horz" lIns="68580" tIns="34290" rIns="68580" bIns="34290" rtlCol="0" anchor="ctr">
            <a:normAutofit/>
          </a:bodyPr>
          <a:lstStyle/>
          <a:p>
            <a:r>
              <a:rPr lang="en-US" sz="3200" dirty="0">
                <a:solidFill>
                  <a:srgbClr val="FFFFFF"/>
                </a:solidFill>
                <a:effectLst>
                  <a:outerShdw blurRad="38100" dist="38100" dir="2700000" algn="tl">
                    <a:srgbClr val="000000">
                      <a:alpha val="43137"/>
                    </a:srgbClr>
                  </a:outerShdw>
                </a:effectLst>
              </a:rPr>
              <a:t>The Conservation Dilemma</a:t>
            </a:r>
          </a:p>
        </p:txBody>
      </p:sp>
      <p:pic>
        <p:nvPicPr>
          <p:cNvPr id="1026" name="Picture 2" descr="innovation distribution curve cartoon">
            <a:extLst>
              <a:ext uri="{FF2B5EF4-FFF2-40B4-BE49-F238E27FC236}">
                <a16:creationId xmlns:a16="http://schemas.microsoft.com/office/drawing/2014/main" id="{E8EE8FE5-9361-6C3C-9518-3A0F8B1D5D0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402336" y="1479644"/>
            <a:ext cx="8461248" cy="509126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9B8E5F-99BE-E7CB-D16E-C0F9A6D5B069}"/>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Prioritize Collaboration </a:t>
            </a:r>
          </a:p>
        </p:txBody>
      </p:sp>
    </p:spTree>
    <p:extLst>
      <p:ext uri="{BB962C8B-B14F-4D97-AF65-F5344CB8AC3E}">
        <p14:creationId xmlns:p14="http://schemas.microsoft.com/office/powerpoint/2010/main" val="3106851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6C2C-5F3D-6C5B-8996-A0A5A05901FE}"/>
              </a:ext>
            </a:extLst>
          </p:cNvPr>
          <p:cNvSpPr>
            <a:spLocks noGrp="1"/>
          </p:cNvSpPr>
          <p:nvPr>
            <p:ph type="title"/>
          </p:nvPr>
        </p:nvSpPr>
        <p:spPr/>
        <p:txBody>
          <a:bodyPr vert="horz" lIns="68580" tIns="34290" rIns="68580" bIns="34290" rtlCol="0" anchor="ctr">
            <a:normAutofit/>
          </a:bodyPr>
          <a:lstStyle/>
          <a:p>
            <a:r>
              <a:rPr lang="en-US" sz="3200" b="1" dirty="0">
                <a:solidFill>
                  <a:srgbClr val="FFFFFF"/>
                </a:solidFill>
                <a:effectLst>
                  <a:outerShdw blurRad="38100" dist="38100" dir="2700000" algn="tl">
                    <a:srgbClr val="000000">
                      <a:alpha val="43137"/>
                    </a:srgbClr>
                  </a:outerShdw>
                </a:effectLst>
              </a:rPr>
              <a:t>The Conservation Dilemma</a:t>
            </a:r>
          </a:p>
        </p:txBody>
      </p:sp>
      <p:pic>
        <p:nvPicPr>
          <p:cNvPr id="1026" name="Picture 2" descr="The realistic innovation distribution curve - cartoon ...">
            <a:extLst>
              <a:ext uri="{FF2B5EF4-FFF2-40B4-BE49-F238E27FC236}">
                <a16:creationId xmlns:a16="http://schemas.microsoft.com/office/drawing/2014/main" id="{505CC1F3-EEB2-A73A-5B25-397E2CF93B8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386631" y="1489559"/>
            <a:ext cx="7562553" cy="50366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7A49A18-40CA-A42C-5E99-5926DD400926}"/>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Long-Term Funding</a:t>
            </a:r>
          </a:p>
        </p:txBody>
      </p:sp>
    </p:spTree>
    <p:extLst>
      <p:ext uri="{BB962C8B-B14F-4D97-AF65-F5344CB8AC3E}">
        <p14:creationId xmlns:p14="http://schemas.microsoft.com/office/powerpoint/2010/main" val="3156800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8023D5D3-A37E-DA8B-05DE-F9FEDCF8B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109" y="3424660"/>
            <a:ext cx="5455909" cy="3323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F3DF13-F7C2-60F2-66BF-64B6B8C60E8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Wildlife Health 2.0</a:t>
            </a:r>
          </a:p>
        </p:txBody>
      </p:sp>
      <p:sp>
        <p:nvSpPr>
          <p:cNvPr id="3" name="Content Placeholder 2">
            <a:extLst>
              <a:ext uri="{FF2B5EF4-FFF2-40B4-BE49-F238E27FC236}">
                <a16:creationId xmlns:a16="http://schemas.microsoft.com/office/drawing/2014/main" id="{60E7729E-53FC-E32E-8CAA-64CD961AC32D}"/>
              </a:ext>
            </a:extLst>
          </p:cNvPr>
          <p:cNvSpPr>
            <a:spLocks noGrp="1"/>
          </p:cNvSpPr>
          <p:nvPr>
            <p:ph idx="1"/>
          </p:nvPr>
        </p:nvSpPr>
        <p:spPr/>
        <p:txBody>
          <a:bodyPr/>
          <a:lstStyle/>
          <a:p>
            <a:pPr marL="457200" indent="-457200">
              <a:buFont typeface="+mj-lt"/>
              <a:buAutoNum type="arabicPeriod"/>
            </a:pPr>
            <a:r>
              <a:rPr lang="en-US" dirty="0"/>
              <a:t>Collect statistically valid data from which you can derive information</a:t>
            </a:r>
          </a:p>
          <a:p>
            <a:pPr marL="457200" indent="-457200">
              <a:buFont typeface="+mj-lt"/>
              <a:buAutoNum type="arabicPeriod"/>
            </a:pPr>
            <a:r>
              <a:rPr lang="en-US" dirty="0"/>
              <a:t>Technical tools exist for better data collection &amp; analysis</a:t>
            </a:r>
          </a:p>
          <a:p>
            <a:pPr marL="457200" indent="-457200">
              <a:buFont typeface="+mj-lt"/>
              <a:buAutoNum type="arabicPeriod"/>
            </a:pPr>
            <a:r>
              <a:rPr lang="en-US" dirty="0"/>
              <a:t>Use new analytical methods to increase understanding</a:t>
            </a:r>
          </a:p>
          <a:p>
            <a:pPr marL="457200" indent="-457200">
              <a:buFont typeface="+mj-lt"/>
              <a:buAutoNum type="arabicPeriod"/>
            </a:pPr>
            <a:r>
              <a:rPr lang="en-US" dirty="0"/>
              <a:t>Link systems to improve One Health</a:t>
            </a:r>
          </a:p>
          <a:p>
            <a:pPr marL="457200" indent="-457200">
              <a:buFont typeface="+mj-lt"/>
              <a:buAutoNum type="arabicPeriod"/>
            </a:pPr>
            <a:r>
              <a:rPr lang="en-US" dirty="0"/>
              <a:t>Timely intelligence for decision makers to take action!</a:t>
            </a:r>
          </a:p>
          <a:p>
            <a:pPr marL="457200" indent="-457200">
              <a:buFont typeface="+mj-lt"/>
              <a:buAutoNum type="arabicPeriod"/>
            </a:pPr>
            <a:endParaRPr lang="en-US" dirty="0"/>
          </a:p>
        </p:txBody>
      </p:sp>
      <p:sp>
        <p:nvSpPr>
          <p:cNvPr id="4" name="Text Placeholder 3">
            <a:extLst>
              <a:ext uri="{FF2B5EF4-FFF2-40B4-BE49-F238E27FC236}">
                <a16:creationId xmlns:a16="http://schemas.microsoft.com/office/drawing/2014/main" id="{E78AF276-FCB1-75CF-4386-4137684CE9F9}"/>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Better Data Leads to Action!</a:t>
            </a:r>
          </a:p>
        </p:txBody>
      </p:sp>
    </p:spTree>
    <p:extLst>
      <p:ext uri="{BB962C8B-B14F-4D97-AF65-F5344CB8AC3E}">
        <p14:creationId xmlns:p14="http://schemas.microsoft.com/office/powerpoint/2010/main" val="83168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4984-DDEB-B290-677C-90630A37B1F2}"/>
              </a:ext>
            </a:extLst>
          </p:cNvPr>
          <p:cNvSpPr>
            <a:spLocks noGrp="1"/>
          </p:cNvSpPr>
          <p:nvPr>
            <p:ph type="title"/>
          </p:nvPr>
        </p:nvSpPr>
        <p:spPr/>
        <p:txBody>
          <a:bodyPr/>
          <a:lstStyle/>
          <a:p>
            <a:r>
              <a:rPr lang="en-CA" dirty="0">
                <a:effectLst>
                  <a:outerShdw blurRad="38100" dist="38100" dir="2700000" algn="tl">
                    <a:srgbClr val="000000">
                      <a:alpha val="43137"/>
                    </a:srgbClr>
                  </a:outerShdw>
                </a:effectLst>
              </a:rPr>
              <a:t>Modern World: Health Evolution</a:t>
            </a:r>
          </a:p>
        </p:txBody>
      </p:sp>
      <p:sp>
        <p:nvSpPr>
          <p:cNvPr id="4" name="Content Placeholder 3">
            <a:extLst>
              <a:ext uri="{FF2B5EF4-FFF2-40B4-BE49-F238E27FC236}">
                <a16:creationId xmlns:a16="http://schemas.microsoft.com/office/drawing/2014/main" id="{ABEE217E-F33B-6D18-FBEB-2B246527F1EC}"/>
              </a:ext>
            </a:extLst>
          </p:cNvPr>
          <p:cNvSpPr>
            <a:spLocks noGrp="1"/>
          </p:cNvSpPr>
          <p:nvPr>
            <p:ph idx="1"/>
          </p:nvPr>
        </p:nvSpPr>
        <p:spPr>
          <a:xfrm>
            <a:off x="228600" y="1554480"/>
            <a:ext cx="4343400" cy="4846320"/>
          </a:xfrm>
        </p:spPr>
        <p:txBody>
          <a:bodyPr>
            <a:normAutofit/>
          </a:bodyPr>
          <a:lstStyle/>
          <a:p>
            <a:r>
              <a:rPr lang="en-CA" dirty="0"/>
              <a:t>Health is the absence of certain contagious disease</a:t>
            </a:r>
          </a:p>
          <a:p>
            <a:r>
              <a:rPr lang="en-CA" dirty="0"/>
              <a:t>Diseases are relatively minor contributor to species declines</a:t>
            </a:r>
          </a:p>
          <a:p>
            <a:r>
              <a:rPr lang="en-CA" dirty="0"/>
              <a:t>No economic and social impacts</a:t>
            </a:r>
          </a:p>
          <a:p>
            <a:r>
              <a:rPr lang="en-CA" dirty="0"/>
              <a:t>Data is collected by individual researchers/agencies</a:t>
            </a:r>
          </a:p>
          <a:p>
            <a:pPr lvl="1"/>
            <a:r>
              <a:rPr lang="en-CA" dirty="0"/>
              <a:t>Not easily aggregated</a:t>
            </a:r>
          </a:p>
          <a:p>
            <a:pPr lvl="1"/>
            <a:r>
              <a:rPr lang="en-CA" dirty="0"/>
              <a:t>Does not align with human/veterinary terminology</a:t>
            </a:r>
          </a:p>
          <a:p>
            <a:endParaRPr lang="en-CA" dirty="0"/>
          </a:p>
        </p:txBody>
      </p:sp>
      <p:sp>
        <p:nvSpPr>
          <p:cNvPr id="3" name="Text Placeholder 2">
            <a:extLst>
              <a:ext uri="{FF2B5EF4-FFF2-40B4-BE49-F238E27FC236}">
                <a16:creationId xmlns:a16="http://schemas.microsoft.com/office/drawing/2014/main" id="{3415BEA9-02A4-42AE-F0D9-3946C0CD925C}"/>
              </a:ext>
            </a:extLst>
          </p:cNvPr>
          <p:cNvSpPr>
            <a:spLocks noGrp="1"/>
          </p:cNvSpPr>
          <p:nvPr>
            <p:ph type="body" sz="quarter" idx="13"/>
          </p:nvPr>
        </p:nvSpPr>
        <p:spPr/>
        <p:txBody>
          <a:bodyPr/>
          <a:lstStyle/>
          <a:p>
            <a:r>
              <a:rPr lang="en-CA" dirty="0">
                <a:effectLst>
                  <a:outerShdw blurRad="38100" dist="38100" dir="2700000" algn="tl">
                    <a:srgbClr val="000000">
                      <a:alpha val="43137"/>
                    </a:srgbClr>
                  </a:outerShdw>
                </a:effectLst>
              </a:rPr>
              <a:t>Wildlife Health 1.0					Wildlife Health 2.0</a:t>
            </a:r>
          </a:p>
        </p:txBody>
      </p:sp>
      <p:sp>
        <p:nvSpPr>
          <p:cNvPr id="6" name="Content Placeholder 5">
            <a:extLst>
              <a:ext uri="{FF2B5EF4-FFF2-40B4-BE49-F238E27FC236}">
                <a16:creationId xmlns:a16="http://schemas.microsoft.com/office/drawing/2014/main" id="{40BB6D31-29A0-78FA-E1B0-38C4402B8BAC}"/>
              </a:ext>
            </a:extLst>
          </p:cNvPr>
          <p:cNvSpPr>
            <a:spLocks noGrp="1"/>
          </p:cNvSpPr>
          <p:nvPr>
            <p:ph sz="quarter" idx="4294967295"/>
          </p:nvPr>
        </p:nvSpPr>
        <p:spPr>
          <a:xfrm>
            <a:off x="4716463" y="1554480"/>
            <a:ext cx="4427537" cy="4082733"/>
          </a:xfrm>
        </p:spPr>
        <p:txBody>
          <a:bodyPr>
            <a:normAutofit/>
          </a:bodyPr>
          <a:lstStyle/>
          <a:p>
            <a:r>
              <a:rPr lang="en-CA" dirty="0"/>
              <a:t>Health is the capacity </a:t>
            </a:r>
            <a:r>
              <a:rPr lang="en-US" dirty="0"/>
              <a:t>to deal with all life throws at you </a:t>
            </a:r>
          </a:p>
          <a:p>
            <a:pPr lvl="1"/>
            <a:r>
              <a:rPr lang="en-US" dirty="0"/>
              <a:t>It is coherence between evolved capacities, social expectations, and lived reality</a:t>
            </a:r>
            <a:endParaRPr lang="en-CA" dirty="0"/>
          </a:p>
          <a:p>
            <a:r>
              <a:rPr lang="en-CA" dirty="0"/>
              <a:t>Aligns with how health is conceived in human and livestock sectors</a:t>
            </a:r>
          </a:p>
          <a:p>
            <a:r>
              <a:rPr lang="en-CA" dirty="0"/>
              <a:t>‘One Data’ integrated across platforms = ‘One Health’</a:t>
            </a:r>
          </a:p>
          <a:p>
            <a:r>
              <a:rPr lang="en-CA" dirty="0"/>
              <a:t>Samples are collected via statistically valid methods</a:t>
            </a:r>
          </a:p>
          <a:p>
            <a:pPr lvl="1"/>
            <a:r>
              <a:rPr lang="en-CA" dirty="0"/>
              <a:t>Determine freedom-from-disease </a:t>
            </a:r>
          </a:p>
        </p:txBody>
      </p:sp>
    </p:spTree>
    <p:extLst>
      <p:ext uri="{BB962C8B-B14F-4D97-AF65-F5344CB8AC3E}">
        <p14:creationId xmlns:p14="http://schemas.microsoft.com/office/powerpoint/2010/main" val="2869110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1C1671-7403-40A3-8423-BA6B2562BB5C}"/>
              </a:ext>
            </a:extLst>
          </p:cNvPr>
          <p:cNvSpPr>
            <a:spLocks noGrp="1"/>
          </p:cNvSpPr>
          <p:nvPr>
            <p:ph type="title"/>
          </p:nvPr>
        </p:nvSpPr>
        <p:spPr>
          <a:noFill/>
        </p:spPr>
        <p:txBody>
          <a:bodyPr vert="horz" lIns="68580" tIns="34290" rIns="68580" bIns="34290" rtlCol="0" anchor="ctr">
            <a:normAutofit/>
          </a:bodyPr>
          <a:lstStyle/>
          <a:p>
            <a:pPr algn="ctr"/>
            <a:r>
              <a:rPr lang="en-US" sz="2700">
                <a:solidFill>
                  <a:srgbClr val="FFFFFF"/>
                </a:solidFill>
              </a:rPr>
              <a:t>Data to Action Pyramid</a:t>
            </a:r>
          </a:p>
        </p:txBody>
      </p:sp>
      <p:pic>
        <p:nvPicPr>
          <p:cNvPr id="14" name="Picture 2">
            <a:extLst>
              <a:ext uri="{FF2B5EF4-FFF2-40B4-BE49-F238E27FC236}">
                <a16:creationId xmlns:a16="http://schemas.microsoft.com/office/drawing/2014/main" id="{732222EB-E3F9-428E-BE9E-0D0E8DB3874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436421" y="1554163"/>
            <a:ext cx="8271158" cy="4846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363F568-D984-9687-399D-892A59FF36C5}"/>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Data-to-Action Pyramid</a:t>
            </a:r>
          </a:p>
        </p:txBody>
      </p:sp>
      <p:grpSp>
        <p:nvGrpSpPr>
          <p:cNvPr id="3" name="Group 2">
            <a:extLst>
              <a:ext uri="{FF2B5EF4-FFF2-40B4-BE49-F238E27FC236}">
                <a16:creationId xmlns:a16="http://schemas.microsoft.com/office/drawing/2014/main" id="{8E7AFD3F-5824-45AC-9A37-3CF0DA12E015}"/>
              </a:ext>
            </a:extLst>
          </p:cNvPr>
          <p:cNvGrpSpPr/>
          <p:nvPr/>
        </p:nvGrpSpPr>
        <p:grpSpPr>
          <a:xfrm>
            <a:off x="710511" y="2535000"/>
            <a:ext cx="1971675" cy="2652290"/>
            <a:chOff x="4588099" y="2459739"/>
            <a:chExt cx="1379070" cy="2100790"/>
          </a:xfrm>
        </p:grpSpPr>
        <p:sp>
          <p:nvSpPr>
            <p:cNvPr id="2" name="TextBox 1">
              <a:extLst>
                <a:ext uri="{FF2B5EF4-FFF2-40B4-BE49-F238E27FC236}">
                  <a16:creationId xmlns:a16="http://schemas.microsoft.com/office/drawing/2014/main" id="{0E8358B2-2AD2-4D5E-8824-843B3AAD5BC1}"/>
                </a:ext>
              </a:extLst>
            </p:cNvPr>
            <p:cNvSpPr txBox="1"/>
            <p:nvPr/>
          </p:nvSpPr>
          <p:spPr>
            <a:xfrm rot="18162819">
              <a:off x="4540046" y="3082879"/>
              <a:ext cx="1475178" cy="854512"/>
            </a:xfrm>
            <a:prstGeom prst="rect">
              <a:avLst/>
            </a:prstGeom>
            <a:noFill/>
          </p:spPr>
          <p:txBody>
            <a:bodyPr wrap="square" rtlCol="0">
              <a:spAutoFit/>
            </a:bodyPr>
            <a:lstStyle/>
            <a:p>
              <a:pPr>
                <a:defRPr/>
              </a:pPr>
              <a:r>
                <a:rPr lang="en-US" sz="2400" dirty="0">
                  <a:solidFill>
                    <a:prstClr val="black"/>
                  </a:solidFill>
                  <a:latin typeface="Arial "/>
                </a:rPr>
                <a:t>Surveillance</a:t>
              </a:r>
            </a:p>
          </p:txBody>
        </p:sp>
        <p:cxnSp>
          <p:nvCxnSpPr>
            <p:cNvPr id="4" name="Straight Arrow Connector 3">
              <a:extLst>
                <a:ext uri="{FF2B5EF4-FFF2-40B4-BE49-F238E27FC236}">
                  <a16:creationId xmlns:a16="http://schemas.microsoft.com/office/drawing/2014/main" id="{9D66E9FB-8B69-46E0-AF20-248DF88745C3}"/>
                </a:ext>
              </a:extLst>
            </p:cNvPr>
            <p:cNvCxnSpPr>
              <a:cxnSpLocks/>
              <a:stCxn id="2" idx="3"/>
            </p:cNvCxnSpPr>
            <p:nvPr/>
          </p:nvCxnSpPr>
          <p:spPr>
            <a:xfrm flipV="1">
              <a:off x="5650398" y="2459739"/>
              <a:ext cx="316771" cy="4298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D948D8DD-9ADA-4BF9-8CB8-ECF1A4D51B19}"/>
                </a:ext>
              </a:extLst>
            </p:cNvPr>
            <p:cNvCxnSpPr>
              <a:cxnSpLocks/>
            </p:cNvCxnSpPr>
            <p:nvPr/>
          </p:nvCxnSpPr>
          <p:spPr>
            <a:xfrm flipH="1">
              <a:off x="4588099" y="2798471"/>
              <a:ext cx="1131808" cy="1762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7" name="Title 2">
            <a:extLst>
              <a:ext uri="{FF2B5EF4-FFF2-40B4-BE49-F238E27FC236}">
                <a16:creationId xmlns:a16="http://schemas.microsoft.com/office/drawing/2014/main" id="{C6EA75DB-EDC2-0B82-22CC-66CEE00B4061}"/>
              </a:ext>
            </a:extLst>
          </p:cNvPr>
          <p:cNvSpPr txBox="1">
            <a:spLocks/>
          </p:cNvSpPr>
          <p:nvPr/>
        </p:nvSpPr>
        <p:spPr>
          <a:xfrm>
            <a:off x="0" y="2"/>
            <a:ext cx="9144001" cy="914400"/>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Synthesizing Data across Landscapes</a:t>
            </a:r>
          </a:p>
        </p:txBody>
      </p:sp>
    </p:spTree>
    <p:extLst>
      <p:ext uri="{BB962C8B-B14F-4D97-AF65-F5344CB8AC3E}">
        <p14:creationId xmlns:p14="http://schemas.microsoft.com/office/powerpoint/2010/main" val="19059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10;&#10;Description automatically generated with low confidence">
            <a:extLst>
              <a:ext uri="{FF2B5EF4-FFF2-40B4-BE49-F238E27FC236}">
                <a16:creationId xmlns:a16="http://schemas.microsoft.com/office/drawing/2014/main" id="{41E768E9-E608-8558-4CB7-992880DB7EBA}"/>
              </a:ext>
            </a:extLst>
          </p:cNvPr>
          <p:cNvPicPr>
            <a:picLocks noChangeAspect="1"/>
          </p:cNvPicPr>
          <p:nvPr/>
        </p:nvPicPr>
        <p:blipFill rotWithShape="1">
          <a:blip r:embed="rId3">
            <a:extLst>
              <a:ext uri="{28A0092B-C50C-407E-A947-70E740481C1C}">
                <a14:useLocalDpi xmlns:a14="http://schemas.microsoft.com/office/drawing/2010/main" val="0"/>
              </a:ext>
            </a:extLst>
          </a:blip>
          <a:srcRect l="15268" t="41986" r="17924" b="8422"/>
          <a:stretch/>
        </p:blipFill>
        <p:spPr>
          <a:xfrm>
            <a:off x="990964" y="3047071"/>
            <a:ext cx="5867389" cy="3370378"/>
          </a:xfrm>
          <a:prstGeom prst="rect">
            <a:avLst/>
          </a:prstGeom>
        </p:spPr>
      </p:pic>
      <p:sp>
        <p:nvSpPr>
          <p:cNvPr id="2" name="Title 1"/>
          <p:cNvSpPr>
            <a:spLocks noGrp="1"/>
          </p:cNvSpPr>
          <p:nvPr>
            <p:ph type="title"/>
          </p:nvPr>
        </p:nvSpPr>
        <p:spPr>
          <a:solidFill>
            <a:srgbClr val="C00000"/>
          </a:solidFill>
        </p:spPr>
        <p:txBody>
          <a:bodyPr>
            <a:normAutofit/>
          </a:bodyPr>
          <a:lstStyle/>
          <a:p>
            <a:r>
              <a:rPr lang="en-US" dirty="0">
                <a:effectLst>
                  <a:outerShdw blurRad="38100" dist="38100" dir="2700000" algn="tl">
                    <a:srgbClr val="000000">
                      <a:alpha val="43137"/>
                    </a:srgbClr>
                  </a:outerShdw>
                </a:effectLst>
              </a:rPr>
              <a:t>CWD Surveillance Brainstorming: 2020</a:t>
            </a:r>
          </a:p>
        </p:txBody>
      </p:sp>
      <p:sp>
        <p:nvSpPr>
          <p:cNvPr id="8" name="Content Placeholder 7">
            <a:extLst>
              <a:ext uri="{FF2B5EF4-FFF2-40B4-BE49-F238E27FC236}">
                <a16:creationId xmlns:a16="http://schemas.microsoft.com/office/drawing/2014/main" id="{A47134F1-987A-159E-231C-15F6EF371158}"/>
              </a:ext>
            </a:extLst>
          </p:cNvPr>
          <p:cNvSpPr>
            <a:spLocks noGrp="1"/>
          </p:cNvSpPr>
          <p:nvPr>
            <p:ph idx="1"/>
          </p:nvPr>
        </p:nvSpPr>
        <p:spPr/>
        <p:txBody>
          <a:bodyPr/>
          <a:lstStyle/>
          <a:p>
            <a:endParaRPr lang="en-US"/>
          </a:p>
        </p:txBody>
      </p:sp>
      <p:sp>
        <p:nvSpPr>
          <p:cNvPr id="10" name="Text Placeholder 9"/>
          <p:cNvSpPr>
            <a:spLocks noGrp="1"/>
          </p:cNvSpPr>
          <p:nvPr>
            <p:ph type="body" sz="quarter" idx="13"/>
          </p:nvPr>
        </p:nvSpPr>
        <p:spPr/>
        <p:txBody>
          <a:bodyPr/>
          <a:lstStyle/>
          <a:p>
            <a:r>
              <a:rPr lang="en-US" dirty="0">
                <a:effectLst>
                  <a:outerShdw blurRad="38100" dist="38100" dir="2700000" algn="tl">
                    <a:srgbClr val="000000">
                      <a:alpha val="43137"/>
                    </a:srgbClr>
                  </a:outerShdw>
                </a:effectLst>
              </a:rPr>
              <a:t>Surveillance Optimization Project (SOP4CWD)</a:t>
            </a:r>
          </a:p>
        </p:txBody>
      </p:sp>
      <p:pic>
        <p:nvPicPr>
          <p:cNvPr id="21" name="Picture 20">
            <a:extLst>
              <a:ext uri="{FF2B5EF4-FFF2-40B4-BE49-F238E27FC236}">
                <a16:creationId xmlns:a16="http://schemas.microsoft.com/office/drawing/2014/main" id="{48D3A5BF-8DE6-67E7-EAF3-4E6FC14F4F89}"/>
              </a:ext>
            </a:extLst>
          </p:cNvPr>
          <p:cNvPicPr>
            <a:picLocks noChangeAspect="1"/>
          </p:cNvPicPr>
          <p:nvPr/>
        </p:nvPicPr>
        <p:blipFill rotWithShape="1">
          <a:blip r:embed="rId4"/>
          <a:srcRect l="579" r="2587" b="4915"/>
          <a:stretch/>
        </p:blipFill>
        <p:spPr>
          <a:xfrm>
            <a:off x="6621166" y="3021371"/>
            <a:ext cx="2043951" cy="457200"/>
          </a:xfrm>
          <a:prstGeom prst="rect">
            <a:avLst/>
          </a:prstGeom>
        </p:spPr>
      </p:pic>
      <p:pic>
        <p:nvPicPr>
          <p:cNvPr id="22" name="Picture 21" descr="Logo&#10;&#10;Description automatically generated">
            <a:extLst>
              <a:ext uri="{FF2B5EF4-FFF2-40B4-BE49-F238E27FC236}">
                <a16:creationId xmlns:a16="http://schemas.microsoft.com/office/drawing/2014/main" id="{87641AA3-F5F6-67D7-7AAC-D20675EC1A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353" y="1664401"/>
            <a:ext cx="1048911" cy="823396"/>
          </a:xfrm>
          <a:prstGeom prst="rect">
            <a:avLst/>
          </a:prstGeom>
        </p:spPr>
      </p:pic>
      <p:pic>
        <p:nvPicPr>
          <p:cNvPr id="23" name="Picture 10" descr="Images — Penn State College of Agricultural Sciences">
            <a:extLst>
              <a:ext uri="{FF2B5EF4-FFF2-40B4-BE49-F238E27FC236}">
                <a16:creationId xmlns:a16="http://schemas.microsoft.com/office/drawing/2014/main" id="{972384FA-C18E-F168-A2FA-835C2D09F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472" y="4586445"/>
            <a:ext cx="2330870" cy="4370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66BB6F24-5D65-6A27-4EDC-55D745A0AE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2809" y="3882777"/>
            <a:ext cx="989593" cy="3649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007B0E0-32EA-1FD2-1480-3A70C1C60D19}"/>
              </a:ext>
            </a:extLst>
          </p:cNvPr>
          <p:cNvCxnSpPr>
            <a:cxnSpLocks/>
          </p:cNvCxnSpPr>
          <p:nvPr/>
        </p:nvCxnSpPr>
        <p:spPr>
          <a:xfrm flipV="1">
            <a:off x="5056094" y="2478900"/>
            <a:ext cx="1802259" cy="16741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239530-8896-2B34-DF5A-74E52AADEE55}"/>
              </a:ext>
            </a:extLst>
          </p:cNvPr>
          <p:cNvSpPr txBox="1"/>
          <p:nvPr/>
        </p:nvSpPr>
        <p:spPr>
          <a:xfrm>
            <a:off x="-180868" y="6425877"/>
            <a:ext cx="9143998" cy="307777"/>
          </a:xfrm>
          <a:prstGeom prst="rect">
            <a:avLst/>
          </a:prstGeom>
          <a:noFill/>
        </p:spPr>
        <p:txBody>
          <a:bodyPr wrap="square" rtlCol="0">
            <a:spAutoFit/>
          </a:bodyPr>
          <a:lstStyle/>
          <a:p>
            <a:pPr algn="ctr"/>
            <a:r>
              <a:rPr lang="en-US" sz="1400" i="1" dirty="0"/>
              <a:t>Participation by federal agencies does not imply endorsement by the U.S. Government.</a:t>
            </a:r>
          </a:p>
        </p:txBody>
      </p:sp>
      <p:cxnSp>
        <p:nvCxnSpPr>
          <p:cNvPr id="20" name="Straight Connector 19">
            <a:extLst>
              <a:ext uri="{FF2B5EF4-FFF2-40B4-BE49-F238E27FC236}">
                <a16:creationId xmlns:a16="http://schemas.microsoft.com/office/drawing/2014/main" id="{39E7EC80-CF2C-B685-C46B-75E8AED667DA}"/>
              </a:ext>
            </a:extLst>
          </p:cNvPr>
          <p:cNvCxnSpPr>
            <a:cxnSpLocks/>
          </p:cNvCxnSpPr>
          <p:nvPr/>
        </p:nvCxnSpPr>
        <p:spPr>
          <a:xfrm flipH="1">
            <a:off x="5461001" y="4100682"/>
            <a:ext cx="1789906" cy="207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43B65B-CE05-19B7-1ADD-8E9D19BF1B8B}"/>
              </a:ext>
            </a:extLst>
          </p:cNvPr>
          <p:cNvCxnSpPr>
            <a:cxnSpLocks/>
          </p:cNvCxnSpPr>
          <p:nvPr/>
        </p:nvCxnSpPr>
        <p:spPr>
          <a:xfrm flipH="1">
            <a:off x="5572255" y="3483141"/>
            <a:ext cx="1019902" cy="6091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6">
            <a:extLst>
              <a:ext uri="{FF2B5EF4-FFF2-40B4-BE49-F238E27FC236}">
                <a16:creationId xmlns:a16="http://schemas.microsoft.com/office/drawing/2014/main" id="{C13D8651-C51B-6832-DC9E-A3081B379D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498" y="4216599"/>
            <a:ext cx="989593" cy="36491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8365E1DF-E005-47A2-B973-B89A740DF5E9}"/>
              </a:ext>
            </a:extLst>
          </p:cNvPr>
          <p:cNvCxnSpPr>
            <a:cxnSpLocks/>
          </p:cNvCxnSpPr>
          <p:nvPr/>
        </p:nvCxnSpPr>
        <p:spPr>
          <a:xfrm flipH="1">
            <a:off x="1946640" y="4100682"/>
            <a:ext cx="2840226" cy="2724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1149D8-E36B-E383-D391-2F948C934E71}"/>
              </a:ext>
            </a:extLst>
          </p:cNvPr>
          <p:cNvCxnSpPr>
            <a:cxnSpLocks/>
          </p:cNvCxnSpPr>
          <p:nvPr/>
        </p:nvCxnSpPr>
        <p:spPr>
          <a:xfrm flipH="1" flipV="1">
            <a:off x="5461001" y="4287193"/>
            <a:ext cx="631245" cy="457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2B3EE9-15F3-B7F8-6E67-676172461D76}"/>
              </a:ext>
            </a:extLst>
          </p:cNvPr>
          <p:cNvCxnSpPr>
            <a:cxnSpLocks/>
          </p:cNvCxnSpPr>
          <p:nvPr/>
        </p:nvCxnSpPr>
        <p:spPr>
          <a:xfrm flipH="1" flipV="1">
            <a:off x="4916245" y="4770483"/>
            <a:ext cx="1267529" cy="6959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green and black text&#10;&#10;Description automatically generated with low confidence">
            <a:extLst>
              <a:ext uri="{FF2B5EF4-FFF2-40B4-BE49-F238E27FC236}">
                <a16:creationId xmlns:a16="http://schemas.microsoft.com/office/drawing/2014/main" id="{8AD20E51-71C4-4161-51FA-8FEFDA66C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1113" y="5240913"/>
            <a:ext cx="2091289" cy="487062"/>
          </a:xfrm>
          <a:prstGeom prst="rect">
            <a:avLst/>
          </a:prstGeom>
        </p:spPr>
      </p:pic>
      <p:pic>
        <p:nvPicPr>
          <p:cNvPr id="5" name="Picture 4" descr="Text&#10;&#10;Description automatically generated">
            <a:extLst>
              <a:ext uri="{FF2B5EF4-FFF2-40B4-BE49-F238E27FC236}">
                <a16:creationId xmlns:a16="http://schemas.microsoft.com/office/drawing/2014/main" id="{8D496BA0-C811-C7E1-B913-872711CC1053}"/>
              </a:ext>
            </a:extLst>
          </p:cNvPr>
          <p:cNvPicPr>
            <a:picLocks noChangeAspect="1"/>
          </p:cNvPicPr>
          <p:nvPr/>
        </p:nvPicPr>
        <p:blipFill rotWithShape="1">
          <a:blip r:embed="rId9">
            <a:extLst>
              <a:ext uri="{28A0092B-C50C-407E-A947-70E740481C1C}">
                <a14:useLocalDpi xmlns:a14="http://schemas.microsoft.com/office/drawing/2010/main" val="0"/>
              </a:ext>
            </a:extLst>
          </a:blip>
          <a:srcRect b="61078"/>
          <a:stretch/>
        </p:blipFill>
        <p:spPr>
          <a:xfrm>
            <a:off x="2081838" y="5447040"/>
            <a:ext cx="1562100" cy="240974"/>
          </a:xfrm>
          <a:prstGeom prst="rect">
            <a:avLst/>
          </a:prstGeom>
        </p:spPr>
      </p:pic>
      <p:pic>
        <p:nvPicPr>
          <p:cNvPr id="6" name="Picture 5" descr="A group of people standing in a room&#10;&#10;Description automatically generated">
            <a:extLst>
              <a:ext uri="{FF2B5EF4-FFF2-40B4-BE49-F238E27FC236}">
                <a16:creationId xmlns:a16="http://schemas.microsoft.com/office/drawing/2014/main" id="{6A898E36-1CFA-6C76-B00E-A1B70A4623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69" t="24919" b="32517"/>
          <a:stretch/>
        </p:blipFill>
        <p:spPr>
          <a:xfrm>
            <a:off x="275607" y="1338790"/>
            <a:ext cx="5533835" cy="1674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75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latin typeface="+mn-lt"/>
              </a:rPr>
              <a:t>Goals for Wildlife Health Data</a:t>
            </a:r>
          </a:p>
        </p:txBody>
      </p:sp>
      <p:sp>
        <p:nvSpPr>
          <p:cNvPr id="3" name="Text Placeholder 2">
            <a:extLst>
              <a:ext uri="{FF2B5EF4-FFF2-40B4-BE49-F238E27FC236}">
                <a16:creationId xmlns:a16="http://schemas.microsoft.com/office/drawing/2014/main" id="{E508B3DE-B309-6002-E46F-F7F50FCD3506}"/>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Surveillance Systems 2.0</a:t>
            </a:r>
          </a:p>
        </p:txBody>
      </p:sp>
      <p:pic>
        <p:nvPicPr>
          <p:cNvPr id="10" name="Picture 2" descr="C:\Users\ks833\Pictures\pic28145.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89" t="31524" r="18060" b="8589"/>
          <a:stretch/>
        </p:blipFill>
        <p:spPr bwMode="auto">
          <a:xfrm>
            <a:off x="353168" y="2481084"/>
            <a:ext cx="2878112" cy="1933731"/>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1415" y="1564039"/>
            <a:ext cx="2286000" cy="707886"/>
          </a:xfrm>
          <a:prstGeom prst="rect">
            <a:avLst/>
          </a:prstGeom>
          <a:noFill/>
        </p:spPr>
        <p:txBody>
          <a:bodyPr wrap="square" rtlCol="0">
            <a:spAutoFit/>
          </a:bodyPr>
          <a:lstStyle/>
          <a:p>
            <a:r>
              <a:rPr lang="en-US" sz="4000" dirty="0"/>
              <a:t>COLLECT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518" y="2581714"/>
            <a:ext cx="1933731" cy="1933731"/>
          </a:xfrm>
          <a:prstGeom prst="rect">
            <a:avLst/>
          </a:prstGeom>
        </p:spPr>
      </p:pic>
      <p:sp>
        <p:nvSpPr>
          <p:cNvPr id="15" name="TextBox 14"/>
          <p:cNvSpPr txBox="1"/>
          <p:nvPr/>
        </p:nvSpPr>
        <p:spPr>
          <a:xfrm>
            <a:off x="6706249" y="1412335"/>
            <a:ext cx="1905000" cy="707886"/>
          </a:xfrm>
          <a:prstGeom prst="rect">
            <a:avLst/>
          </a:prstGeom>
          <a:noFill/>
        </p:spPr>
        <p:txBody>
          <a:bodyPr wrap="square" rtlCol="0">
            <a:spAutoFit/>
          </a:bodyPr>
          <a:lstStyle/>
          <a:p>
            <a:r>
              <a:rPr lang="en-US" sz="4000" dirty="0"/>
              <a:t>SHARE</a:t>
            </a:r>
          </a:p>
        </p:txBody>
      </p:sp>
      <p:pic>
        <p:nvPicPr>
          <p:cNvPr id="9" name="Picture 2" descr="http://www.wpclipart.com/computer/computer_station_sign_p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4322" y="241553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26722" y="1498494"/>
            <a:ext cx="2133600" cy="707886"/>
          </a:xfrm>
          <a:prstGeom prst="rect">
            <a:avLst/>
          </a:prstGeom>
          <a:noFill/>
        </p:spPr>
        <p:txBody>
          <a:bodyPr wrap="square" rtlCol="0">
            <a:spAutoFit/>
          </a:bodyPr>
          <a:lstStyle/>
          <a:p>
            <a:r>
              <a:rPr lang="en-US" sz="4000" dirty="0"/>
              <a:t>MANAGE</a:t>
            </a:r>
          </a:p>
        </p:txBody>
      </p:sp>
      <p:grpSp>
        <p:nvGrpSpPr>
          <p:cNvPr id="23" name="Group 22">
            <a:extLst>
              <a:ext uri="{FF2B5EF4-FFF2-40B4-BE49-F238E27FC236}">
                <a16:creationId xmlns:a16="http://schemas.microsoft.com/office/drawing/2014/main" id="{6FC0C624-8AEE-42CD-CB0B-72155913A30D}"/>
              </a:ext>
            </a:extLst>
          </p:cNvPr>
          <p:cNvGrpSpPr/>
          <p:nvPr/>
        </p:nvGrpSpPr>
        <p:grpSpPr>
          <a:xfrm>
            <a:off x="9804" y="4775678"/>
            <a:ext cx="7418032" cy="1675684"/>
            <a:chOff x="9804" y="4775678"/>
            <a:chExt cx="7418032" cy="1675684"/>
          </a:xfrm>
        </p:grpSpPr>
        <p:grpSp>
          <p:nvGrpSpPr>
            <p:cNvPr id="22" name="Group 21">
              <a:extLst>
                <a:ext uri="{FF2B5EF4-FFF2-40B4-BE49-F238E27FC236}">
                  <a16:creationId xmlns:a16="http://schemas.microsoft.com/office/drawing/2014/main" id="{DE9DA622-ED82-41A1-6D66-28F2E2E56859}"/>
                </a:ext>
              </a:extLst>
            </p:cNvPr>
            <p:cNvGrpSpPr/>
            <p:nvPr/>
          </p:nvGrpSpPr>
          <p:grpSpPr>
            <a:xfrm>
              <a:off x="1773632" y="4775678"/>
              <a:ext cx="5654204" cy="1675684"/>
              <a:chOff x="1773632" y="4775678"/>
              <a:chExt cx="5654204" cy="1675684"/>
            </a:xfrm>
          </p:grpSpPr>
          <p:grpSp>
            <p:nvGrpSpPr>
              <p:cNvPr id="21" name="Group 20">
                <a:extLst>
                  <a:ext uri="{FF2B5EF4-FFF2-40B4-BE49-F238E27FC236}">
                    <a16:creationId xmlns:a16="http://schemas.microsoft.com/office/drawing/2014/main" id="{B2D872C8-6851-74FB-DC3F-63BC6D920945}"/>
                  </a:ext>
                </a:extLst>
              </p:cNvPr>
              <p:cNvGrpSpPr/>
              <p:nvPr/>
            </p:nvGrpSpPr>
            <p:grpSpPr>
              <a:xfrm>
                <a:off x="1773632" y="4775678"/>
                <a:ext cx="5654204" cy="1675684"/>
                <a:chOff x="1773632" y="4775678"/>
                <a:chExt cx="5654204" cy="1675684"/>
              </a:xfrm>
            </p:grpSpPr>
            <p:grpSp>
              <p:nvGrpSpPr>
                <p:cNvPr id="17" name="Group 16">
                  <a:extLst>
                    <a:ext uri="{FF2B5EF4-FFF2-40B4-BE49-F238E27FC236}">
                      <a16:creationId xmlns:a16="http://schemas.microsoft.com/office/drawing/2014/main" id="{1D466B50-D63E-3D97-5972-EC33784F82C4}"/>
                    </a:ext>
                  </a:extLst>
                </p:cNvPr>
                <p:cNvGrpSpPr/>
                <p:nvPr/>
              </p:nvGrpSpPr>
              <p:grpSpPr>
                <a:xfrm>
                  <a:off x="1773632" y="4775678"/>
                  <a:ext cx="2011681" cy="1675684"/>
                  <a:chOff x="1792224" y="4966997"/>
                  <a:chExt cx="2011681" cy="1675684"/>
                </a:xfrm>
              </p:grpSpPr>
              <p:pic>
                <p:nvPicPr>
                  <p:cNvPr id="8" name="Graphic 7" descr="Map with pin with solid fill">
                    <a:extLst>
                      <a:ext uri="{FF2B5EF4-FFF2-40B4-BE49-F238E27FC236}">
                        <a16:creationId xmlns:a16="http://schemas.microsoft.com/office/drawing/2014/main" id="{A59C225D-A263-1A70-2277-103D68366D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6674" y="4966997"/>
                    <a:ext cx="1488418" cy="1488418"/>
                  </a:xfrm>
                  <a:prstGeom prst="rect">
                    <a:avLst/>
                  </a:prstGeom>
                </p:spPr>
              </p:pic>
              <p:sp>
                <p:nvSpPr>
                  <p:cNvPr id="2" name="TextBox 1">
                    <a:extLst>
                      <a:ext uri="{FF2B5EF4-FFF2-40B4-BE49-F238E27FC236}">
                        <a16:creationId xmlns:a16="http://schemas.microsoft.com/office/drawing/2014/main" id="{542DC598-DD71-1D3D-87D2-FDB761DF904A}"/>
                      </a:ext>
                    </a:extLst>
                  </p:cNvPr>
                  <p:cNvSpPr txBox="1"/>
                  <p:nvPr/>
                </p:nvSpPr>
                <p:spPr>
                  <a:xfrm>
                    <a:off x="1792224" y="6273349"/>
                    <a:ext cx="2011681" cy="369332"/>
                  </a:xfrm>
                  <a:prstGeom prst="rect">
                    <a:avLst/>
                  </a:prstGeom>
                  <a:noFill/>
                </p:spPr>
                <p:txBody>
                  <a:bodyPr wrap="square" rtlCol="0">
                    <a:spAutoFit/>
                  </a:bodyPr>
                  <a:lstStyle/>
                  <a:p>
                    <a:r>
                      <a:rPr lang="en-US" dirty="0">
                        <a:latin typeface="Abadi" panose="020B0604020104020204" pitchFamily="34" charset="0"/>
                      </a:rPr>
                      <a:t>Geospatial Data</a:t>
                    </a:r>
                  </a:p>
                </p:txBody>
              </p:sp>
            </p:grpSp>
            <p:grpSp>
              <p:nvGrpSpPr>
                <p:cNvPr id="18" name="Group 17">
                  <a:extLst>
                    <a:ext uri="{FF2B5EF4-FFF2-40B4-BE49-F238E27FC236}">
                      <a16:creationId xmlns:a16="http://schemas.microsoft.com/office/drawing/2014/main" id="{C062F06E-452E-3CA0-638F-B1DE52196980}"/>
                    </a:ext>
                  </a:extLst>
                </p:cNvPr>
                <p:cNvGrpSpPr/>
                <p:nvPr/>
              </p:nvGrpSpPr>
              <p:grpSpPr>
                <a:xfrm>
                  <a:off x="3990707" y="5063098"/>
                  <a:ext cx="2011681" cy="1366252"/>
                  <a:chOff x="4125231" y="5283090"/>
                  <a:chExt cx="2011681" cy="1366252"/>
                </a:xfrm>
              </p:grpSpPr>
              <p:pic>
                <p:nvPicPr>
                  <p:cNvPr id="5" name="Graphic 4" descr="Statistics with solid fill">
                    <a:extLst>
                      <a:ext uri="{FF2B5EF4-FFF2-40B4-BE49-F238E27FC236}">
                        <a16:creationId xmlns:a16="http://schemas.microsoft.com/office/drawing/2014/main" id="{4429193D-5CDB-520C-2D61-65F937829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5231" y="5283090"/>
                    <a:ext cx="1172325" cy="1172325"/>
                  </a:xfrm>
                  <a:prstGeom prst="rect">
                    <a:avLst/>
                  </a:prstGeom>
                </p:spPr>
              </p:pic>
              <p:sp>
                <p:nvSpPr>
                  <p:cNvPr id="6" name="TextBox 5">
                    <a:extLst>
                      <a:ext uri="{FF2B5EF4-FFF2-40B4-BE49-F238E27FC236}">
                        <a16:creationId xmlns:a16="http://schemas.microsoft.com/office/drawing/2014/main" id="{2B299BFF-71BC-23B9-BDC5-34E0010C77BB}"/>
                      </a:ext>
                    </a:extLst>
                  </p:cNvPr>
                  <p:cNvSpPr txBox="1"/>
                  <p:nvPr/>
                </p:nvSpPr>
                <p:spPr>
                  <a:xfrm>
                    <a:off x="4125231" y="6280010"/>
                    <a:ext cx="2011681" cy="369332"/>
                  </a:xfrm>
                  <a:prstGeom prst="rect">
                    <a:avLst/>
                  </a:prstGeom>
                  <a:noFill/>
                </p:spPr>
                <p:txBody>
                  <a:bodyPr wrap="square" rtlCol="0">
                    <a:spAutoFit/>
                  </a:bodyPr>
                  <a:lstStyle/>
                  <a:p>
                    <a:r>
                      <a:rPr lang="en-US" dirty="0">
                        <a:latin typeface="Abadi" panose="020B0604020104020204" pitchFamily="34" charset="0"/>
                      </a:rPr>
                      <a:t>Real-Time</a:t>
                    </a:r>
                  </a:p>
                </p:txBody>
              </p:sp>
            </p:grpSp>
            <p:grpSp>
              <p:nvGrpSpPr>
                <p:cNvPr id="19" name="Group 18">
                  <a:extLst>
                    <a:ext uri="{FF2B5EF4-FFF2-40B4-BE49-F238E27FC236}">
                      <a16:creationId xmlns:a16="http://schemas.microsoft.com/office/drawing/2014/main" id="{690F91CE-5F51-08B1-8768-345B5ABA11A3}"/>
                    </a:ext>
                  </a:extLst>
                </p:cNvPr>
                <p:cNvGrpSpPr/>
                <p:nvPr/>
              </p:nvGrpSpPr>
              <p:grpSpPr>
                <a:xfrm>
                  <a:off x="5416155" y="5029397"/>
                  <a:ext cx="2011681" cy="1399953"/>
                  <a:chOff x="5452397" y="5240128"/>
                  <a:chExt cx="2011681" cy="1399953"/>
                </a:xfrm>
              </p:grpSpPr>
              <p:pic>
                <p:nvPicPr>
                  <p:cNvPr id="4" name="Picture 2" descr="Artificial intelligence free icon">
                    <a:extLst>
                      <a:ext uri="{FF2B5EF4-FFF2-40B4-BE49-F238E27FC236}">
                        <a16:creationId xmlns:a16="http://schemas.microsoft.com/office/drawing/2014/main" id="{A68CEA5E-DF0E-FA61-C4D3-26A58E9CF9C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7000" y="5240128"/>
                    <a:ext cx="1039465" cy="10394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B2DDECE-CB2E-72AD-E449-9ED584F1BA5F}"/>
                      </a:ext>
                    </a:extLst>
                  </p:cNvPr>
                  <p:cNvSpPr txBox="1"/>
                  <p:nvPr/>
                </p:nvSpPr>
                <p:spPr>
                  <a:xfrm>
                    <a:off x="5452397" y="6270749"/>
                    <a:ext cx="2011681" cy="369332"/>
                  </a:xfrm>
                  <a:prstGeom prst="rect">
                    <a:avLst/>
                  </a:prstGeom>
                  <a:noFill/>
                </p:spPr>
                <p:txBody>
                  <a:bodyPr wrap="square" rtlCol="0">
                    <a:spAutoFit/>
                  </a:bodyPr>
                  <a:lstStyle/>
                  <a:p>
                    <a:r>
                      <a:rPr lang="en-US" dirty="0">
                        <a:latin typeface="Abadi" panose="020B0604020104020204" pitchFamily="34" charset="0"/>
                      </a:rPr>
                      <a:t>Decision-Support</a:t>
                    </a:r>
                  </a:p>
                </p:txBody>
              </p:sp>
            </p:grpSp>
          </p:grpSp>
          <p:sp>
            <p:nvSpPr>
              <p:cNvPr id="14" name="Rectangle: Rounded Corners 13">
                <a:extLst>
                  <a:ext uri="{FF2B5EF4-FFF2-40B4-BE49-F238E27FC236}">
                    <a16:creationId xmlns:a16="http://schemas.microsoft.com/office/drawing/2014/main" id="{390A3CD9-031D-A7A8-90FD-784B4145AC11}"/>
                  </a:ext>
                </a:extLst>
              </p:cNvPr>
              <p:cNvSpPr/>
              <p:nvPr/>
            </p:nvSpPr>
            <p:spPr>
              <a:xfrm>
                <a:off x="1773632" y="4976938"/>
                <a:ext cx="5596736" cy="1474424"/>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944B29BF-F7EA-6B42-D2EF-2B5103FD5EE4}"/>
                </a:ext>
              </a:extLst>
            </p:cNvPr>
            <p:cNvSpPr txBox="1"/>
            <p:nvPr/>
          </p:nvSpPr>
          <p:spPr>
            <a:xfrm>
              <a:off x="9804" y="5281316"/>
              <a:ext cx="1661131" cy="954107"/>
            </a:xfrm>
            <a:prstGeom prst="rect">
              <a:avLst/>
            </a:prstGeom>
            <a:noFill/>
          </p:spPr>
          <p:txBody>
            <a:bodyPr wrap="square" rtlCol="0">
              <a:spAutoFit/>
            </a:bodyPr>
            <a:lstStyle/>
            <a:p>
              <a:pPr algn="r"/>
              <a:r>
                <a:rPr lang="en-US" sz="2800" dirty="0">
                  <a:latin typeface="Abadi" panose="020B0604020104020204" pitchFamily="34" charset="0"/>
                </a:rPr>
                <a:t>DATA</a:t>
              </a:r>
            </a:p>
            <a:p>
              <a:pPr algn="r"/>
              <a:r>
                <a:rPr lang="en-US" sz="2800" dirty="0">
                  <a:latin typeface="Abadi" panose="020B0604020104020204" pitchFamily="34" charset="0"/>
                </a:rPr>
                <a:t>PIPELINE</a:t>
              </a:r>
            </a:p>
          </p:txBody>
        </p:sp>
      </p:grpSp>
    </p:spTree>
    <p:extLst>
      <p:ext uri="{BB962C8B-B14F-4D97-AF65-F5344CB8AC3E}">
        <p14:creationId xmlns:p14="http://schemas.microsoft.com/office/powerpoint/2010/main" val="181756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north america&#10;&#10;Description automatically generated">
            <a:extLst>
              <a:ext uri="{FF2B5EF4-FFF2-40B4-BE49-F238E27FC236}">
                <a16:creationId xmlns:a16="http://schemas.microsoft.com/office/drawing/2014/main" id="{469A4A5B-41A4-DABD-9AC7-DE3923E1868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072" y="-731520"/>
            <a:ext cx="8677656" cy="8677656"/>
          </a:xfrm>
          <a:prstGeom prst="rect">
            <a:avLst/>
          </a:prstGeom>
        </p:spPr>
      </p:pic>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CWD Data Warehouse</a:t>
            </a:r>
          </a:p>
        </p:txBody>
      </p:sp>
      <p:sp>
        <p:nvSpPr>
          <p:cNvPr id="10" name="Text Placeholder 9"/>
          <p:cNvSpPr>
            <a:spLocks noGrp="1"/>
          </p:cNvSpPr>
          <p:nvPr>
            <p:ph type="body" sz="quarter" idx="13"/>
          </p:nvPr>
        </p:nvSpPr>
        <p:spPr/>
        <p:txBody>
          <a:bodyPr/>
          <a:lstStyle/>
          <a:p>
            <a:r>
              <a:rPr lang="en-US" dirty="0">
                <a:effectLst>
                  <a:outerShdw blurRad="38100" dist="38100" dir="2700000" algn="tl">
                    <a:srgbClr val="000000">
                      <a:alpha val="43137"/>
                    </a:srgbClr>
                  </a:outerShdw>
                </a:effectLst>
              </a:rPr>
              <a:t>Shared CWD Surveillance Infrastructure</a:t>
            </a:r>
          </a:p>
        </p:txBody>
      </p:sp>
      <p:pic>
        <p:nvPicPr>
          <p:cNvPr id="6" name="Picture 5" descr="A map of the north america&#10;&#10;Description automatically generated">
            <a:extLst>
              <a:ext uri="{FF2B5EF4-FFF2-40B4-BE49-F238E27FC236}">
                <a16:creationId xmlns:a16="http://schemas.microsoft.com/office/drawing/2014/main" id="{65102C3C-A281-2979-06FF-EBE29FB29CB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032" t="91099" r="22340"/>
          <a:stretch/>
        </p:blipFill>
        <p:spPr>
          <a:xfrm>
            <a:off x="1636285" y="6098917"/>
            <a:ext cx="4046220" cy="772451"/>
          </a:xfrm>
          <a:prstGeom prst="rect">
            <a:avLst/>
          </a:prstGeom>
        </p:spPr>
      </p:pic>
      <p:sp>
        <p:nvSpPr>
          <p:cNvPr id="3" name="TextBox 2">
            <a:extLst>
              <a:ext uri="{FF2B5EF4-FFF2-40B4-BE49-F238E27FC236}">
                <a16:creationId xmlns:a16="http://schemas.microsoft.com/office/drawing/2014/main" id="{9E4D2B66-5072-5E96-68BF-64B7A8FA3D2F}"/>
              </a:ext>
            </a:extLst>
          </p:cNvPr>
          <p:cNvSpPr txBox="1"/>
          <p:nvPr/>
        </p:nvSpPr>
        <p:spPr>
          <a:xfrm>
            <a:off x="183071" y="1713747"/>
            <a:ext cx="5136075" cy="4062651"/>
          </a:xfrm>
          <a:prstGeom prst="rect">
            <a:avLst/>
          </a:prstGeom>
          <a:noFill/>
        </p:spPr>
        <p:txBody>
          <a:bodyPr wrap="square" rtlCol="0">
            <a:spAutoFit/>
          </a:bodyPr>
          <a:lstStyle/>
          <a:p>
            <a:r>
              <a:rPr lang="en-US" sz="2400" b="1" dirty="0"/>
              <a:t>Free software to all wildlife agencies!</a:t>
            </a:r>
          </a:p>
          <a:p>
            <a:endParaRPr lang="en-US" sz="2400" b="1" dirty="0"/>
          </a:p>
          <a:p>
            <a:r>
              <a:rPr lang="en-US" sz="2400" b="1" dirty="0"/>
              <a:t>18 State agencies</a:t>
            </a:r>
          </a:p>
          <a:p>
            <a:r>
              <a:rPr lang="en-US" sz="2400" b="1" dirty="0"/>
              <a:t>2 Provincial agencies</a:t>
            </a:r>
          </a:p>
          <a:p>
            <a:r>
              <a:rPr lang="en-US" sz="2400" b="1" dirty="0"/>
              <a:t>1 Tribal nation</a:t>
            </a:r>
          </a:p>
          <a:p>
            <a:endParaRPr lang="en-US" b="1" dirty="0"/>
          </a:p>
          <a:p>
            <a:r>
              <a:rPr lang="en-US" sz="2400" b="1" dirty="0"/>
              <a:t>Data Use Agreement:</a:t>
            </a:r>
          </a:p>
          <a:p>
            <a:pPr marL="342900" indent="-342900">
              <a:buFont typeface="Arial" panose="020B0604020202020204" pitchFamily="34" charset="0"/>
              <a:buChar char="•"/>
            </a:pPr>
            <a:r>
              <a:rPr lang="en-US" sz="2400" dirty="0"/>
              <a:t>Data ownership/sharing</a:t>
            </a:r>
          </a:p>
          <a:p>
            <a:pPr marL="342900" indent="-342900">
              <a:buFont typeface="Arial" panose="020B0604020202020204" pitchFamily="34" charset="0"/>
              <a:buChar char="•"/>
            </a:pPr>
            <a:r>
              <a:rPr lang="en-US" sz="2400" dirty="0"/>
              <a:t>Data access</a:t>
            </a:r>
          </a:p>
          <a:p>
            <a:pPr marL="342900" indent="-342900">
              <a:buFont typeface="Arial" panose="020B0604020202020204" pitchFamily="34" charset="0"/>
              <a:buChar char="•"/>
            </a:pPr>
            <a:r>
              <a:rPr lang="en-US" sz="2400" dirty="0"/>
              <a:t>Security and technology</a:t>
            </a:r>
          </a:p>
          <a:p>
            <a:pPr marL="342900" indent="-342900">
              <a:buFont typeface="Arial" panose="020B0604020202020204" pitchFamily="34" charset="0"/>
              <a:buChar char="•"/>
            </a:pPr>
            <a:r>
              <a:rPr lang="en-US" sz="2400" dirty="0"/>
              <a:t>Research approval process</a:t>
            </a:r>
            <a:endParaRPr lang="en-US" sz="2400" b="1" dirty="0"/>
          </a:p>
        </p:txBody>
      </p:sp>
      <p:sp>
        <p:nvSpPr>
          <p:cNvPr id="5" name="Right Brace 4">
            <a:extLst>
              <a:ext uri="{FF2B5EF4-FFF2-40B4-BE49-F238E27FC236}">
                <a16:creationId xmlns:a16="http://schemas.microsoft.com/office/drawing/2014/main" id="{D9740A46-2D7E-5C4C-26DF-F7F66514AAA8}"/>
              </a:ext>
            </a:extLst>
          </p:cNvPr>
          <p:cNvSpPr/>
          <p:nvPr/>
        </p:nvSpPr>
        <p:spPr>
          <a:xfrm>
            <a:off x="2795401" y="2473447"/>
            <a:ext cx="463297" cy="115214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89125FC-6AD6-7B12-AE6E-A7EF08AA7469}"/>
              </a:ext>
            </a:extLst>
          </p:cNvPr>
          <p:cNvSpPr txBox="1"/>
          <p:nvPr/>
        </p:nvSpPr>
        <p:spPr>
          <a:xfrm>
            <a:off x="3258698" y="2721114"/>
            <a:ext cx="2292096" cy="707886"/>
          </a:xfrm>
          <a:prstGeom prst="rect">
            <a:avLst/>
          </a:prstGeom>
          <a:noFill/>
        </p:spPr>
        <p:txBody>
          <a:bodyPr wrap="square" rtlCol="0">
            <a:spAutoFit/>
          </a:bodyPr>
          <a:lstStyle/>
          <a:p>
            <a:r>
              <a:rPr lang="en-US" sz="2000" b="1" dirty="0"/>
              <a:t>800,000 Data Points</a:t>
            </a:r>
          </a:p>
          <a:p>
            <a:r>
              <a:rPr lang="en-US" sz="2000" b="1" dirty="0"/>
              <a:t>&gt; 80 agency users</a:t>
            </a:r>
          </a:p>
        </p:txBody>
      </p:sp>
    </p:spTree>
    <p:extLst>
      <p:ext uri="{BB962C8B-B14F-4D97-AF65-F5344CB8AC3E}">
        <p14:creationId xmlns:p14="http://schemas.microsoft.com/office/powerpoint/2010/main" val="417815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065F-1046-4165-97AF-6A9937D1A52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Data Security &amp; Privacy</a:t>
            </a:r>
          </a:p>
        </p:txBody>
      </p:sp>
      <p:sp>
        <p:nvSpPr>
          <p:cNvPr id="5" name="Content Placeholder 4">
            <a:extLst>
              <a:ext uri="{FF2B5EF4-FFF2-40B4-BE49-F238E27FC236}">
                <a16:creationId xmlns:a16="http://schemas.microsoft.com/office/drawing/2014/main" id="{69C56B0D-E0AD-D1B2-C369-079566E93526}"/>
              </a:ext>
            </a:extLst>
          </p:cNvPr>
          <p:cNvSpPr>
            <a:spLocks noGrp="1"/>
          </p:cNvSpPr>
          <p:nvPr>
            <p:ph idx="1"/>
          </p:nvPr>
        </p:nvSpPr>
        <p:spPr/>
        <p:txBody>
          <a:bodyPr>
            <a:normAutofit/>
          </a:bodyPr>
          <a:lstStyle/>
          <a:p>
            <a:r>
              <a:rPr lang="en-US" sz="2400" dirty="0"/>
              <a:t>No public access</a:t>
            </a:r>
          </a:p>
          <a:p>
            <a:r>
              <a:rPr lang="en-US" sz="2400" dirty="0"/>
              <a:t>Agencies see their individual data</a:t>
            </a:r>
          </a:p>
          <a:p>
            <a:r>
              <a:rPr lang="en-US" sz="2400" dirty="0"/>
              <a:t>Other jurisdictions see summarized data by county</a:t>
            </a:r>
          </a:p>
          <a:p>
            <a:r>
              <a:rPr lang="en-US" sz="2400" dirty="0"/>
              <a:t>Models can run with all data</a:t>
            </a:r>
          </a:p>
          <a:p>
            <a:r>
              <a:rPr lang="en-US" sz="2400" dirty="0"/>
              <a:t>No hunter personally identifiable information (PII)</a:t>
            </a:r>
          </a:p>
          <a:p>
            <a:r>
              <a:rPr lang="en-US" sz="2400" dirty="0"/>
              <a:t>Data User Agreement</a:t>
            </a:r>
          </a:p>
          <a:p>
            <a:pPr lvl="1"/>
            <a:r>
              <a:rPr lang="en-US" sz="2400" dirty="0"/>
              <a:t>No distribution of data without approval</a:t>
            </a:r>
          </a:p>
          <a:p>
            <a:r>
              <a:rPr lang="en-US" sz="2400" dirty="0"/>
              <a:t>Researcher Agreement</a:t>
            </a:r>
          </a:p>
          <a:p>
            <a:pPr lvl="1"/>
            <a:r>
              <a:rPr lang="en-US" sz="2100" dirty="0"/>
              <a:t>States must approve release of data </a:t>
            </a:r>
            <a:endParaRPr lang="en-US" sz="2400" dirty="0"/>
          </a:p>
          <a:p>
            <a:r>
              <a:rPr lang="en-US" sz="2400" dirty="0"/>
              <a:t>Integration into agency systems = best </a:t>
            </a:r>
          </a:p>
          <a:p>
            <a:pPr marL="0" indent="0">
              <a:buNone/>
            </a:pPr>
            <a:r>
              <a:rPr lang="en-US" sz="2400" dirty="0"/>
              <a:t>adoption</a:t>
            </a:r>
          </a:p>
        </p:txBody>
      </p:sp>
      <p:sp>
        <p:nvSpPr>
          <p:cNvPr id="4" name="Text Placeholder 3">
            <a:extLst>
              <a:ext uri="{FF2B5EF4-FFF2-40B4-BE49-F238E27FC236}">
                <a16:creationId xmlns:a16="http://schemas.microsoft.com/office/drawing/2014/main" id="{7066B215-B295-4BB6-92F6-B960B554B045}"/>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Only for Wildlife Management Agencies</a:t>
            </a:r>
          </a:p>
        </p:txBody>
      </p:sp>
      <p:pic>
        <p:nvPicPr>
          <p:cNvPr id="7" name="Picture 6">
            <a:extLst>
              <a:ext uri="{FF2B5EF4-FFF2-40B4-BE49-F238E27FC236}">
                <a16:creationId xmlns:a16="http://schemas.microsoft.com/office/drawing/2014/main" id="{4670BD20-E8D7-58EE-EC23-C45C11D63548}"/>
              </a:ext>
            </a:extLst>
          </p:cNvPr>
          <p:cNvPicPr>
            <a:picLocks noChangeAspect="1"/>
          </p:cNvPicPr>
          <p:nvPr/>
        </p:nvPicPr>
        <p:blipFill>
          <a:blip r:embed="rId3"/>
          <a:stretch>
            <a:fillRect/>
          </a:stretch>
        </p:blipFill>
        <p:spPr>
          <a:xfrm>
            <a:off x="6059424" y="3584811"/>
            <a:ext cx="2855976" cy="2855976"/>
          </a:xfrm>
          <a:prstGeom prst="rect">
            <a:avLst/>
          </a:prstGeom>
        </p:spPr>
      </p:pic>
    </p:spTree>
    <p:extLst>
      <p:ext uri="{BB962C8B-B14F-4D97-AF65-F5344CB8AC3E}">
        <p14:creationId xmlns:p14="http://schemas.microsoft.com/office/powerpoint/2010/main" val="206405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screen&#10;&#10;Description automatically generated">
            <a:extLst>
              <a:ext uri="{FF2B5EF4-FFF2-40B4-BE49-F238E27FC236}">
                <a16:creationId xmlns:a16="http://schemas.microsoft.com/office/drawing/2014/main" id="{DD62C4C9-A17A-0AEB-3534-EF1727036317}"/>
              </a:ext>
            </a:extLst>
          </p:cNvPr>
          <p:cNvPicPr>
            <a:picLocks noChangeAspect="1"/>
          </p:cNvPicPr>
          <p:nvPr/>
        </p:nvPicPr>
        <p:blipFill rotWithShape="1">
          <a:blip r:embed="rId3">
            <a:extLst>
              <a:ext uri="{28A0092B-C50C-407E-A947-70E740481C1C}">
                <a14:useLocalDpi xmlns:a14="http://schemas.microsoft.com/office/drawing/2010/main" val="0"/>
              </a:ext>
            </a:extLst>
          </a:blip>
          <a:srcRect l="25326" t="5798" r="25435" b="5250"/>
          <a:stretch/>
        </p:blipFill>
        <p:spPr>
          <a:xfrm>
            <a:off x="1478259" y="1123122"/>
            <a:ext cx="5312501" cy="5198471"/>
          </a:xfrm>
          <a:prstGeom prst="rect">
            <a:avLst/>
          </a:prstGeom>
        </p:spPr>
      </p:pic>
      <p:sp>
        <p:nvSpPr>
          <p:cNvPr id="2" name="Title 1"/>
          <p:cNvSpPr>
            <a:spLocks noGrp="1"/>
          </p:cNvSpPr>
          <p:nvPr>
            <p:ph type="title"/>
          </p:nvPr>
        </p:nvSpPr>
        <p:spPr>
          <a:solidFill>
            <a:srgbClr val="C00000"/>
          </a:solidFill>
        </p:spPr>
        <p:txBody>
          <a:bodyPr>
            <a:normAutofit/>
          </a:bodyPr>
          <a:lstStyle/>
          <a:p>
            <a:r>
              <a:rPr lang="en-US" dirty="0">
                <a:effectLst>
                  <a:outerShdw blurRad="38100" dist="38100" dir="2700000" algn="tl">
                    <a:srgbClr val="000000">
                      <a:alpha val="43137"/>
                    </a:srgbClr>
                  </a:outerShdw>
                </a:effectLst>
              </a:rPr>
              <a:t>CWD Data Warehouse</a:t>
            </a:r>
          </a:p>
        </p:txBody>
      </p:sp>
      <p:sp>
        <p:nvSpPr>
          <p:cNvPr id="10" name="Text Placeholder 9"/>
          <p:cNvSpPr>
            <a:spLocks noGrp="1"/>
          </p:cNvSpPr>
          <p:nvPr>
            <p:ph type="body" sz="quarter" idx="13"/>
          </p:nvPr>
        </p:nvSpPr>
        <p:spPr/>
        <p:txBody>
          <a:bodyPr/>
          <a:lstStyle/>
          <a:p>
            <a:r>
              <a:rPr lang="en-US" dirty="0">
                <a:effectLst>
                  <a:outerShdw blurRad="38100" dist="38100" dir="2700000" algn="tl">
                    <a:srgbClr val="000000">
                      <a:alpha val="43137"/>
                    </a:srgbClr>
                  </a:outerShdw>
                </a:effectLst>
              </a:rPr>
              <a:t>Research Progress</a:t>
            </a:r>
          </a:p>
        </p:txBody>
      </p:sp>
      <p:pic>
        <p:nvPicPr>
          <p:cNvPr id="21" name="Picture 20">
            <a:extLst>
              <a:ext uri="{FF2B5EF4-FFF2-40B4-BE49-F238E27FC236}">
                <a16:creationId xmlns:a16="http://schemas.microsoft.com/office/drawing/2014/main" id="{48D3A5BF-8DE6-67E7-EAF3-4E6FC14F4F89}"/>
              </a:ext>
            </a:extLst>
          </p:cNvPr>
          <p:cNvPicPr>
            <a:picLocks noChangeAspect="1"/>
          </p:cNvPicPr>
          <p:nvPr/>
        </p:nvPicPr>
        <p:blipFill rotWithShape="1">
          <a:blip r:embed="rId4"/>
          <a:srcRect l="579" r="2587" b="4915"/>
          <a:stretch/>
        </p:blipFill>
        <p:spPr>
          <a:xfrm>
            <a:off x="6621166" y="3021371"/>
            <a:ext cx="2043951" cy="457200"/>
          </a:xfrm>
          <a:prstGeom prst="rect">
            <a:avLst/>
          </a:prstGeom>
        </p:spPr>
      </p:pic>
      <p:pic>
        <p:nvPicPr>
          <p:cNvPr id="22" name="Picture 21" descr="Logo&#10;&#10;Description automatically generated">
            <a:extLst>
              <a:ext uri="{FF2B5EF4-FFF2-40B4-BE49-F238E27FC236}">
                <a16:creationId xmlns:a16="http://schemas.microsoft.com/office/drawing/2014/main" id="{87641AA3-F5F6-67D7-7AAC-D20675EC1A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6930" y="1535140"/>
            <a:ext cx="1048911" cy="823396"/>
          </a:xfrm>
          <a:prstGeom prst="rect">
            <a:avLst/>
          </a:prstGeom>
        </p:spPr>
      </p:pic>
      <p:pic>
        <p:nvPicPr>
          <p:cNvPr id="23" name="Picture 10" descr="Images — Penn State College of Agricultural Sciences">
            <a:extLst>
              <a:ext uri="{FF2B5EF4-FFF2-40B4-BE49-F238E27FC236}">
                <a16:creationId xmlns:a16="http://schemas.microsoft.com/office/drawing/2014/main" id="{972384FA-C18E-F168-A2FA-835C2D09F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472" y="4586445"/>
            <a:ext cx="2330870" cy="4370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66BB6F24-5D65-6A27-4EDC-55D745A0AE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2809" y="3882777"/>
            <a:ext cx="989593" cy="3649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007B0E0-32EA-1FD2-1480-3A70C1C60D19}"/>
              </a:ext>
            </a:extLst>
          </p:cNvPr>
          <p:cNvCxnSpPr>
            <a:cxnSpLocks/>
          </p:cNvCxnSpPr>
          <p:nvPr/>
        </p:nvCxnSpPr>
        <p:spPr>
          <a:xfrm flipV="1">
            <a:off x="4966575" y="2418492"/>
            <a:ext cx="1441731" cy="17277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239530-8896-2B34-DF5A-74E52AADEE55}"/>
              </a:ext>
            </a:extLst>
          </p:cNvPr>
          <p:cNvSpPr txBox="1"/>
          <p:nvPr/>
        </p:nvSpPr>
        <p:spPr>
          <a:xfrm>
            <a:off x="-24898" y="6471280"/>
            <a:ext cx="9143998" cy="307777"/>
          </a:xfrm>
          <a:prstGeom prst="rect">
            <a:avLst/>
          </a:prstGeom>
          <a:noFill/>
        </p:spPr>
        <p:txBody>
          <a:bodyPr wrap="square" rtlCol="0">
            <a:spAutoFit/>
          </a:bodyPr>
          <a:lstStyle/>
          <a:p>
            <a:pPr algn="ctr"/>
            <a:r>
              <a:rPr lang="en-US" sz="1400" i="1" dirty="0"/>
              <a:t>Participation by federal agencies does not imply endorsement by the U.S. Government.</a:t>
            </a:r>
          </a:p>
        </p:txBody>
      </p:sp>
      <p:cxnSp>
        <p:nvCxnSpPr>
          <p:cNvPr id="20" name="Straight Connector 19">
            <a:extLst>
              <a:ext uri="{FF2B5EF4-FFF2-40B4-BE49-F238E27FC236}">
                <a16:creationId xmlns:a16="http://schemas.microsoft.com/office/drawing/2014/main" id="{39E7EC80-CF2C-B685-C46B-75E8AED667DA}"/>
              </a:ext>
            </a:extLst>
          </p:cNvPr>
          <p:cNvCxnSpPr>
            <a:cxnSpLocks/>
          </p:cNvCxnSpPr>
          <p:nvPr/>
        </p:nvCxnSpPr>
        <p:spPr>
          <a:xfrm flipH="1">
            <a:off x="5337953" y="4100682"/>
            <a:ext cx="1912954" cy="80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43B65B-CE05-19B7-1ADD-8E9D19BF1B8B}"/>
              </a:ext>
            </a:extLst>
          </p:cNvPr>
          <p:cNvCxnSpPr>
            <a:cxnSpLocks/>
          </p:cNvCxnSpPr>
          <p:nvPr/>
        </p:nvCxnSpPr>
        <p:spPr>
          <a:xfrm flipH="1">
            <a:off x="5372602" y="3483141"/>
            <a:ext cx="1219555" cy="5794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6">
            <a:extLst>
              <a:ext uri="{FF2B5EF4-FFF2-40B4-BE49-F238E27FC236}">
                <a16:creationId xmlns:a16="http://schemas.microsoft.com/office/drawing/2014/main" id="{C13D8651-C51B-6832-DC9E-A3081B379D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723" y="3048664"/>
            <a:ext cx="989593" cy="36491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8365E1DF-E005-47A2-B973-B89A740DF5E9}"/>
              </a:ext>
            </a:extLst>
          </p:cNvPr>
          <p:cNvCxnSpPr>
            <a:cxnSpLocks/>
          </p:cNvCxnSpPr>
          <p:nvPr/>
        </p:nvCxnSpPr>
        <p:spPr>
          <a:xfrm flipH="1" flipV="1">
            <a:off x="2530699" y="3292398"/>
            <a:ext cx="1257128" cy="545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1149D8-E36B-E383-D391-2F948C934E71}"/>
              </a:ext>
            </a:extLst>
          </p:cNvPr>
          <p:cNvCxnSpPr>
            <a:cxnSpLocks/>
          </p:cNvCxnSpPr>
          <p:nvPr/>
        </p:nvCxnSpPr>
        <p:spPr>
          <a:xfrm flipH="1" flipV="1">
            <a:off x="5337953" y="4169597"/>
            <a:ext cx="604614" cy="6163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2B3EE9-15F3-B7F8-6E67-676172461D76}"/>
              </a:ext>
            </a:extLst>
          </p:cNvPr>
          <p:cNvCxnSpPr>
            <a:cxnSpLocks/>
          </p:cNvCxnSpPr>
          <p:nvPr/>
        </p:nvCxnSpPr>
        <p:spPr>
          <a:xfrm flipH="1" flipV="1">
            <a:off x="4912221" y="4560867"/>
            <a:ext cx="1271553" cy="905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green and black text&#10;&#10;Description automatically generated with low confidence">
            <a:extLst>
              <a:ext uri="{FF2B5EF4-FFF2-40B4-BE49-F238E27FC236}">
                <a16:creationId xmlns:a16="http://schemas.microsoft.com/office/drawing/2014/main" id="{8AD20E51-71C4-4161-51FA-8FEFDA66C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1113" y="5240913"/>
            <a:ext cx="2091289" cy="487062"/>
          </a:xfrm>
          <a:prstGeom prst="rect">
            <a:avLst/>
          </a:prstGeom>
        </p:spPr>
      </p:pic>
      <p:pic>
        <p:nvPicPr>
          <p:cNvPr id="9" name="Picture 4" descr="UC Davis Logo, symbol, meaning, history, PNG, brand">
            <a:extLst>
              <a:ext uri="{FF2B5EF4-FFF2-40B4-BE49-F238E27FC236}">
                <a16:creationId xmlns:a16="http://schemas.microsoft.com/office/drawing/2014/main" id="{6E9AE7D2-1DDC-CAA5-D519-0A51D5F2B6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9057" y="3585698"/>
            <a:ext cx="1131522" cy="633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xt&#10;&#10;Description automatically generated with low confidence">
            <a:extLst>
              <a:ext uri="{FF2B5EF4-FFF2-40B4-BE49-F238E27FC236}">
                <a16:creationId xmlns:a16="http://schemas.microsoft.com/office/drawing/2014/main" id="{1935800B-A33A-10A2-FF84-5851F1B528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157" y="2349264"/>
            <a:ext cx="2344368" cy="563138"/>
          </a:xfrm>
          <a:prstGeom prst="rect">
            <a:avLst/>
          </a:prstGeom>
        </p:spPr>
      </p:pic>
      <p:pic>
        <p:nvPicPr>
          <p:cNvPr id="12" name="Picture 11" descr="Logo, company name&#10;&#10;Description automatically generated">
            <a:extLst>
              <a:ext uri="{FF2B5EF4-FFF2-40B4-BE49-F238E27FC236}">
                <a16:creationId xmlns:a16="http://schemas.microsoft.com/office/drawing/2014/main" id="{8FCDE051-65B2-AFEB-9410-7005A2F576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3792" y="4154992"/>
            <a:ext cx="1577671" cy="496904"/>
          </a:xfrm>
          <a:prstGeom prst="rect">
            <a:avLst/>
          </a:prstGeom>
        </p:spPr>
      </p:pic>
      <p:sp>
        <p:nvSpPr>
          <p:cNvPr id="13" name="TextBox 12">
            <a:extLst>
              <a:ext uri="{FF2B5EF4-FFF2-40B4-BE49-F238E27FC236}">
                <a16:creationId xmlns:a16="http://schemas.microsoft.com/office/drawing/2014/main" id="{D8E7812C-1242-A4E1-332A-7D85462C5D16}"/>
              </a:ext>
            </a:extLst>
          </p:cNvPr>
          <p:cNvSpPr txBox="1"/>
          <p:nvPr/>
        </p:nvSpPr>
        <p:spPr>
          <a:xfrm>
            <a:off x="308610" y="1496379"/>
            <a:ext cx="5925832" cy="830997"/>
          </a:xfrm>
          <a:prstGeom prst="rect">
            <a:avLst/>
          </a:prstGeom>
          <a:noFill/>
        </p:spPr>
        <p:txBody>
          <a:bodyPr wrap="square" rtlCol="0">
            <a:spAutoFit/>
          </a:bodyPr>
          <a:lstStyle/>
          <a:p>
            <a:r>
              <a:rPr lang="en-US" sz="2400" b="1" dirty="0"/>
              <a:t>8 Research Institutions</a:t>
            </a:r>
          </a:p>
          <a:p>
            <a:r>
              <a:rPr lang="en-US" sz="2400" b="1" dirty="0"/>
              <a:t>&gt;100 People get Monthly Updates</a:t>
            </a:r>
          </a:p>
        </p:txBody>
      </p:sp>
      <p:pic>
        <p:nvPicPr>
          <p:cNvPr id="18" name="Picture 17" descr="A screenshot of a computer&#10;&#10;Description automatically generated">
            <a:extLst>
              <a:ext uri="{FF2B5EF4-FFF2-40B4-BE49-F238E27FC236}">
                <a16:creationId xmlns:a16="http://schemas.microsoft.com/office/drawing/2014/main" id="{8B695735-0DD3-977F-CEEB-4A512B9A0602}"/>
              </a:ext>
            </a:extLst>
          </p:cNvPr>
          <p:cNvPicPr>
            <a:picLocks noChangeAspect="1"/>
          </p:cNvPicPr>
          <p:nvPr/>
        </p:nvPicPr>
        <p:blipFill rotWithShape="1">
          <a:blip r:embed="rId12">
            <a:extLst>
              <a:ext uri="{28A0092B-C50C-407E-A947-70E740481C1C}">
                <a14:useLocalDpi xmlns:a14="http://schemas.microsoft.com/office/drawing/2010/main" val="0"/>
              </a:ext>
            </a:extLst>
          </a:blip>
          <a:srcRect l="2427" t="57533" r="70952" b="24017"/>
          <a:stretch/>
        </p:blipFill>
        <p:spPr>
          <a:xfrm>
            <a:off x="1142679" y="4547805"/>
            <a:ext cx="1259527" cy="821668"/>
          </a:xfrm>
          <a:prstGeom prst="rect">
            <a:avLst/>
          </a:prstGeom>
        </p:spPr>
      </p:pic>
      <p:cxnSp>
        <p:nvCxnSpPr>
          <p:cNvPr id="19" name="Straight Connector 18">
            <a:extLst>
              <a:ext uri="{FF2B5EF4-FFF2-40B4-BE49-F238E27FC236}">
                <a16:creationId xmlns:a16="http://schemas.microsoft.com/office/drawing/2014/main" id="{8EA33483-9128-927A-6BEB-BA42E5E86098}"/>
              </a:ext>
            </a:extLst>
          </p:cNvPr>
          <p:cNvCxnSpPr>
            <a:cxnSpLocks/>
          </p:cNvCxnSpPr>
          <p:nvPr/>
        </p:nvCxnSpPr>
        <p:spPr>
          <a:xfrm flipH="1">
            <a:off x="2402206" y="4299117"/>
            <a:ext cx="1611226" cy="6752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D091CF-0B9F-6542-D426-51720FC4DC46}"/>
              </a:ext>
            </a:extLst>
          </p:cNvPr>
          <p:cNvCxnSpPr>
            <a:cxnSpLocks/>
          </p:cNvCxnSpPr>
          <p:nvPr/>
        </p:nvCxnSpPr>
        <p:spPr>
          <a:xfrm flipH="1" flipV="1">
            <a:off x="2101115" y="3909545"/>
            <a:ext cx="1158212" cy="379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DB0596-7712-70E9-1243-0A1A4557827C}"/>
              </a:ext>
            </a:extLst>
          </p:cNvPr>
          <p:cNvCxnSpPr>
            <a:cxnSpLocks/>
          </p:cNvCxnSpPr>
          <p:nvPr/>
        </p:nvCxnSpPr>
        <p:spPr>
          <a:xfrm flipH="1">
            <a:off x="5372602" y="2693886"/>
            <a:ext cx="1218394" cy="136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1CADC-B983-2D35-1139-2799A3423C13}"/>
              </a:ext>
            </a:extLst>
          </p:cNvPr>
          <p:cNvCxnSpPr>
            <a:cxnSpLocks/>
          </p:cNvCxnSpPr>
          <p:nvPr/>
        </p:nvCxnSpPr>
        <p:spPr>
          <a:xfrm flipH="1" flipV="1">
            <a:off x="5337953" y="4184323"/>
            <a:ext cx="1791040" cy="2450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01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CWD Data Warehouse</a:t>
            </a:r>
          </a:p>
        </p:txBody>
      </p:sp>
      <p:sp>
        <p:nvSpPr>
          <p:cNvPr id="5" name="Content Placeholder 4">
            <a:extLst>
              <a:ext uri="{FF2B5EF4-FFF2-40B4-BE49-F238E27FC236}">
                <a16:creationId xmlns:a16="http://schemas.microsoft.com/office/drawing/2014/main" id="{F014BE94-8DD9-0E80-CA89-6DE6FE964ADA}"/>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070AC976-AA79-C3DF-39C8-95EFF898AF8F}"/>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User Benefits</a:t>
            </a:r>
          </a:p>
        </p:txBody>
      </p:sp>
      <p:pic>
        <p:nvPicPr>
          <p:cNvPr id="37" name="Picture 36">
            <a:extLst>
              <a:ext uri="{FF2B5EF4-FFF2-40B4-BE49-F238E27FC236}">
                <a16:creationId xmlns:a16="http://schemas.microsoft.com/office/drawing/2014/main" id="{0FF1A3F7-C5DE-4EFC-97A5-61E5232C6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792" y="5908117"/>
            <a:ext cx="1824736" cy="615849"/>
          </a:xfrm>
          <a:prstGeom prst="rect">
            <a:avLst/>
          </a:prstGeom>
          <a:noFill/>
          <a:ln>
            <a:noFill/>
          </a:ln>
        </p:spPr>
      </p:pic>
      <p:sp>
        <p:nvSpPr>
          <p:cNvPr id="41" name="TextBox 40">
            <a:extLst>
              <a:ext uri="{FF2B5EF4-FFF2-40B4-BE49-F238E27FC236}">
                <a16:creationId xmlns:a16="http://schemas.microsoft.com/office/drawing/2014/main" id="{1E57C488-9065-41E0-B556-92F7AD567E78}"/>
              </a:ext>
            </a:extLst>
          </p:cNvPr>
          <p:cNvSpPr txBox="1"/>
          <p:nvPr/>
        </p:nvSpPr>
        <p:spPr>
          <a:xfrm>
            <a:off x="2528996" y="5389833"/>
            <a:ext cx="3247865" cy="461665"/>
          </a:xfrm>
          <a:prstGeom prst="rect">
            <a:avLst/>
          </a:prstGeom>
          <a:noFill/>
        </p:spPr>
        <p:txBody>
          <a:bodyPr wrap="square" rtlCol="0">
            <a:spAutoFit/>
          </a:bodyPr>
          <a:lstStyle/>
          <a:p>
            <a:pPr algn="ctr"/>
            <a:r>
              <a:rPr lang="en-US" sz="2400" b="1" dirty="0"/>
              <a:t>Lead Developer</a:t>
            </a:r>
          </a:p>
        </p:txBody>
      </p:sp>
      <p:grpSp>
        <p:nvGrpSpPr>
          <p:cNvPr id="11" name="Group 10">
            <a:extLst>
              <a:ext uri="{FF2B5EF4-FFF2-40B4-BE49-F238E27FC236}">
                <a16:creationId xmlns:a16="http://schemas.microsoft.com/office/drawing/2014/main" id="{D30C1D8C-B1F8-DAEE-AAE3-E2AB864015FB}"/>
              </a:ext>
            </a:extLst>
          </p:cNvPr>
          <p:cNvGrpSpPr/>
          <p:nvPr/>
        </p:nvGrpSpPr>
        <p:grpSpPr>
          <a:xfrm>
            <a:off x="369487" y="1714500"/>
            <a:ext cx="8369831" cy="3429000"/>
            <a:chOff x="374727" y="1612651"/>
            <a:chExt cx="11159775" cy="4572000"/>
          </a:xfrm>
        </p:grpSpPr>
        <p:sp>
          <p:nvSpPr>
            <p:cNvPr id="14" name="Rectangle 13">
              <a:extLst>
                <a:ext uri="{FF2B5EF4-FFF2-40B4-BE49-F238E27FC236}">
                  <a16:creationId xmlns:a16="http://schemas.microsoft.com/office/drawing/2014/main" id="{48EEF641-16E2-220E-B3D7-C48EE862A991}"/>
                </a:ext>
              </a:extLst>
            </p:cNvPr>
            <p:cNvSpPr/>
            <p:nvPr/>
          </p:nvSpPr>
          <p:spPr>
            <a:xfrm>
              <a:off x="374727" y="1612651"/>
              <a:ext cx="3566160" cy="4572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dirty="0"/>
                <a:t>Data</a:t>
              </a:r>
              <a:br>
                <a:rPr lang="en-US" sz="3000" dirty="0"/>
              </a:br>
              <a:r>
                <a:rPr lang="en-US" sz="3000" dirty="0"/>
                <a:t>Management</a:t>
              </a:r>
            </a:p>
          </p:txBody>
        </p:sp>
        <p:sp>
          <p:nvSpPr>
            <p:cNvPr id="26" name="Rectangle 25">
              <a:extLst>
                <a:ext uri="{FF2B5EF4-FFF2-40B4-BE49-F238E27FC236}">
                  <a16:creationId xmlns:a16="http://schemas.microsoft.com/office/drawing/2014/main" id="{98CE20B9-72A1-5456-DB1D-6500BC8943D7}"/>
                </a:ext>
              </a:extLst>
            </p:cNvPr>
            <p:cNvSpPr/>
            <p:nvPr/>
          </p:nvSpPr>
          <p:spPr>
            <a:xfrm>
              <a:off x="4171534" y="1612651"/>
              <a:ext cx="3566160" cy="4572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dirty="0"/>
                <a:t>Data</a:t>
              </a:r>
              <a:br>
                <a:rPr lang="en-US" sz="3000" dirty="0"/>
              </a:br>
              <a:r>
                <a:rPr lang="en-US" sz="3000" dirty="0"/>
                <a:t>Analysis</a:t>
              </a:r>
            </a:p>
          </p:txBody>
        </p:sp>
        <p:sp>
          <p:nvSpPr>
            <p:cNvPr id="28" name="Rectangle 27">
              <a:extLst>
                <a:ext uri="{FF2B5EF4-FFF2-40B4-BE49-F238E27FC236}">
                  <a16:creationId xmlns:a16="http://schemas.microsoft.com/office/drawing/2014/main" id="{3E1A10A1-9707-533C-3ADA-D905348CF9AF}"/>
                </a:ext>
              </a:extLst>
            </p:cNvPr>
            <p:cNvSpPr/>
            <p:nvPr/>
          </p:nvSpPr>
          <p:spPr>
            <a:xfrm>
              <a:off x="7968342" y="1612651"/>
              <a:ext cx="3566160" cy="4572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dirty="0"/>
                <a:t>Data</a:t>
              </a:r>
            </a:p>
            <a:p>
              <a:pPr algn="ctr"/>
              <a:r>
                <a:rPr lang="en-US" sz="3000" dirty="0"/>
                <a:t>Interaction</a:t>
              </a:r>
            </a:p>
          </p:txBody>
        </p:sp>
      </p:grpSp>
      <p:sp>
        <p:nvSpPr>
          <p:cNvPr id="36" name="Rectangle 35">
            <a:extLst>
              <a:ext uri="{FF2B5EF4-FFF2-40B4-BE49-F238E27FC236}">
                <a16:creationId xmlns:a16="http://schemas.microsoft.com/office/drawing/2014/main" id="{22AF0744-02C0-F974-E392-D24FEE7BFA33}"/>
              </a:ext>
            </a:extLst>
          </p:cNvPr>
          <p:cNvSpPr/>
          <p:nvPr/>
        </p:nvSpPr>
        <p:spPr>
          <a:xfrm>
            <a:off x="369486" y="1714500"/>
            <a:ext cx="2674620" cy="3429000"/>
          </a:xfrm>
          <a:prstGeom prst="rect">
            <a:avLst/>
          </a:prstGeom>
          <a:solidFill>
            <a:srgbClr val="37474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Data</a:t>
            </a:r>
          </a:p>
          <a:p>
            <a:pPr algn="ctr"/>
            <a:endParaRPr lang="en-US" sz="2400" dirty="0"/>
          </a:p>
          <a:p>
            <a:pPr algn="ctr"/>
            <a:endParaRPr lang="en-US" sz="2400" dirty="0"/>
          </a:p>
          <a:p>
            <a:pPr algn="ctr"/>
            <a:endParaRPr lang="en-US" sz="3000" dirty="0"/>
          </a:p>
          <a:p>
            <a:pPr algn="ctr"/>
            <a:endParaRPr lang="en-US" sz="3000" dirty="0"/>
          </a:p>
          <a:p>
            <a:pPr algn="ctr"/>
            <a:endParaRPr lang="en-US" sz="3000" dirty="0"/>
          </a:p>
          <a:p>
            <a:pPr algn="ctr"/>
            <a:endParaRPr lang="en-US" sz="3000" dirty="0"/>
          </a:p>
        </p:txBody>
      </p:sp>
      <p:sp>
        <p:nvSpPr>
          <p:cNvPr id="38" name="Cylinder 37">
            <a:extLst>
              <a:ext uri="{FF2B5EF4-FFF2-40B4-BE49-F238E27FC236}">
                <a16:creationId xmlns:a16="http://schemas.microsoft.com/office/drawing/2014/main" id="{6008AC30-9A9D-4EF6-EADE-E0C58C31D6ED}"/>
              </a:ext>
            </a:extLst>
          </p:cNvPr>
          <p:cNvSpPr/>
          <p:nvPr/>
        </p:nvSpPr>
        <p:spPr>
          <a:xfrm>
            <a:off x="1047517" y="2760969"/>
            <a:ext cx="1283363" cy="1599478"/>
          </a:xfrm>
          <a:prstGeom prst="can">
            <a:avLst/>
          </a:prstGeom>
          <a:solidFill>
            <a:srgbClr val="607D8B"/>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1F0BDCD4-F894-F5E9-892E-C91C4AA54F6A}"/>
              </a:ext>
            </a:extLst>
          </p:cNvPr>
          <p:cNvSpPr/>
          <p:nvPr/>
        </p:nvSpPr>
        <p:spPr>
          <a:xfrm>
            <a:off x="3217091" y="1714500"/>
            <a:ext cx="2674620" cy="3429000"/>
          </a:xfrm>
          <a:prstGeom prst="rect">
            <a:avLst/>
          </a:prstGeom>
          <a:solidFill>
            <a:srgbClr val="37474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Models</a:t>
            </a:r>
          </a:p>
          <a:p>
            <a:pPr algn="ctr"/>
            <a:endParaRPr lang="en-US" sz="2400" dirty="0"/>
          </a:p>
          <a:p>
            <a:pPr algn="ctr"/>
            <a:endParaRPr lang="en-US" sz="2400" dirty="0"/>
          </a:p>
          <a:p>
            <a:pPr algn="ctr"/>
            <a:endParaRPr lang="en-US" sz="3000" dirty="0"/>
          </a:p>
          <a:p>
            <a:pPr algn="ctr"/>
            <a:endParaRPr lang="en-US" sz="3000" dirty="0"/>
          </a:p>
          <a:p>
            <a:pPr algn="ctr"/>
            <a:endParaRPr lang="en-US" sz="3000" dirty="0"/>
          </a:p>
          <a:p>
            <a:pPr algn="ctr"/>
            <a:endParaRPr lang="en-US" sz="3000" dirty="0"/>
          </a:p>
        </p:txBody>
      </p:sp>
      <p:grpSp>
        <p:nvGrpSpPr>
          <p:cNvPr id="43" name="Group 42">
            <a:extLst>
              <a:ext uri="{FF2B5EF4-FFF2-40B4-BE49-F238E27FC236}">
                <a16:creationId xmlns:a16="http://schemas.microsoft.com/office/drawing/2014/main" id="{23817D51-4EFD-92BE-08D7-5C5A94669DD1}"/>
              </a:ext>
            </a:extLst>
          </p:cNvPr>
          <p:cNvGrpSpPr/>
          <p:nvPr/>
        </p:nvGrpSpPr>
        <p:grpSpPr>
          <a:xfrm>
            <a:off x="3306792" y="3295514"/>
            <a:ext cx="1092827" cy="1092827"/>
            <a:chOff x="7810886" y="-905204"/>
            <a:chExt cx="2255134" cy="2255135"/>
          </a:xfrm>
          <a:solidFill>
            <a:srgbClr val="607D8B"/>
          </a:solidFill>
        </p:grpSpPr>
        <p:sp>
          <p:nvSpPr>
            <p:cNvPr id="44" name="Oval 43">
              <a:extLst>
                <a:ext uri="{FF2B5EF4-FFF2-40B4-BE49-F238E27FC236}">
                  <a16:creationId xmlns:a16="http://schemas.microsoft.com/office/drawing/2014/main" id="{53DF040D-50FB-C17F-F3DE-87F76266FAFC}"/>
                </a:ext>
              </a:extLst>
            </p:cNvPr>
            <p:cNvSpPr/>
            <p:nvPr/>
          </p:nvSpPr>
          <p:spPr>
            <a:xfrm>
              <a:off x="7810886" y="-905204"/>
              <a:ext cx="2255134" cy="2255135"/>
            </a:xfrm>
            <a:prstGeom prst="ellipse">
              <a:avLst/>
            </a:prstGeom>
            <a:grpFill/>
            <a:ln w="12700" cap="flat" cmpd="sng" algn="ctr">
              <a:no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graphicFrame>
          <p:nvGraphicFramePr>
            <p:cNvPr id="45" name="Chart 44">
              <a:extLst>
                <a:ext uri="{FF2B5EF4-FFF2-40B4-BE49-F238E27FC236}">
                  <a16:creationId xmlns:a16="http://schemas.microsoft.com/office/drawing/2014/main" id="{7B1F9C37-4714-30FA-3D1C-1FF4A75B6E51}"/>
                </a:ext>
              </a:extLst>
            </p:cNvPr>
            <p:cNvGraphicFramePr>
              <a:graphicFrameLocks/>
            </p:cNvGraphicFramePr>
            <p:nvPr/>
          </p:nvGraphicFramePr>
          <p:xfrm>
            <a:off x="7957531" y="-633132"/>
            <a:ext cx="1872539" cy="176981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6" name="Group 45">
            <a:extLst>
              <a:ext uri="{FF2B5EF4-FFF2-40B4-BE49-F238E27FC236}">
                <a16:creationId xmlns:a16="http://schemas.microsoft.com/office/drawing/2014/main" id="{1074EE64-D69C-C1C7-321F-6A81D2FD3DE8}"/>
              </a:ext>
            </a:extLst>
          </p:cNvPr>
          <p:cNvGrpSpPr/>
          <p:nvPr/>
        </p:nvGrpSpPr>
        <p:grpSpPr>
          <a:xfrm>
            <a:off x="4085799" y="2715992"/>
            <a:ext cx="1092827" cy="1092827"/>
            <a:chOff x="8075534" y="-210874"/>
            <a:chExt cx="2255134" cy="2255134"/>
          </a:xfrm>
          <a:solidFill>
            <a:srgbClr val="607D8B"/>
          </a:solidFill>
        </p:grpSpPr>
        <p:sp>
          <p:nvSpPr>
            <p:cNvPr id="47" name="Oval 46">
              <a:extLst>
                <a:ext uri="{FF2B5EF4-FFF2-40B4-BE49-F238E27FC236}">
                  <a16:creationId xmlns:a16="http://schemas.microsoft.com/office/drawing/2014/main" id="{A3EC85DB-04A1-3BD4-7315-FBE67C3B38A2}"/>
                </a:ext>
              </a:extLst>
            </p:cNvPr>
            <p:cNvSpPr/>
            <p:nvPr/>
          </p:nvSpPr>
          <p:spPr>
            <a:xfrm>
              <a:off x="8075534" y="-210874"/>
              <a:ext cx="2255134" cy="2255134"/>
            </a:xfrm>
            <a:prstGeom prst="ellipse">
              <a:avLst/>
            </a:prstGeom>
            <a:grpFill/>
            <a:ln w="12700" cap="flat" cmpd="sng" algn="ctr">
              <a:no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graphicFrame>
          <p:nvGraphicFramePr>
            <p:cNvPr id="48" name="Chart 47">
              <a:extLst>
                <a:ext uri="{FF2B5EF4-FFF2-40B4-BE49-F238E27FC236}">
                  <a16:creationId xmlns:a16="http://schemas.microsoft.com/office/drawing/2014/main" id="{1E4DD7BD-9683-C8E9-73BD-E61FFE8C5A32}"/>
                </a:ext>
              </a:extLst>
            </p:cNvPr>
            <p:cNvGraphicFramePr>
              <a:graphicFrameLocks/>
            </p:cNvGraphicFramePr>
            <p:nvPr/>
          </p:nvGraphicFramePr>
          <p:xfrm>
            <a:off x="8249751" y="-9233"/>
            <a:ext cx="1895585" cy="180943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9" name="Group 48">
            <a:extLst>
              <a:ext uri="{FF2B5EF4-FFF2-40B4-BE49-F238E27FC236}">
                <a16:creationId xmlns:a16="http://schemas.microsoft.com/office/drawing/2014/main" id="{5A31EBC5-E7F4-E52F-4747-93BBE63A8E4D}"/>
              </a:ext>
            </a:extLst>
          </p:cNvPr>
          <p:cNvGrpSpPr/>
          <p:nvPr/>
        </p:nvGrpSpPr>
        <p:grpSpPr>
          <a:xfrm>
            <a:off x="4730594" y="3295514"/>
            <a:ext cx="1092827" cy="1116310"/>
            <a:chOff x="10388015" y="-266310"/>
            <a:chExt cx="2255134" cy="2303593"/>
          </a:xfrm>
        </p:grpSpPr>
        <p:sp>
          <p:nvSpPr>
            <p:cNvPr id="50" name="Oval 49">
              <a:extLst>
                <a:ext uri="{FF2B5EF4-FFF2-40B4-BE49-F238E27FC236}">
                  <a16:creationId xmlns:a16="http://schemas.microsoft.com/office/drawing/2014/main" id="{12BF44B2-D093-682B-34C4-F806192D7728}"/>
                </a:ext>
              </a:extLst>
            </p:cNvPr>
            <p:cNvSpPr/>
            <p:nvPr/>
          </p:nvSpPr>
          <p:spPr>
            <a:xfrm>
              <a:off x="10388015" y="-217852"/>
              <a:ext cx="2255134" cy="2255135"/>
            </a:xfrm>
            <a:prstGeom prst="ellipse">
              <a:avLst/>
            </a:prstGeom>
            <a:solidFill>
              <a:srgbClr val="607D8B"/>
            </a:solidFill>
            <a:ln w="12700" cap="flat" cmpd="sng" algn="ctr">
              <a:no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1ED9EA4-9148-B3AB-14A8-4AC5EEA4FFB7}"/>
                    </a:ext>
                  </a:extLst>
                </p:cNvPr>
                <p:cNvSpPr txBox="1"/>
                <p:nvPr/>
              </p:nvSpPr>
              <p:spPr>
                <a:xfrm>
                  <a:off x="11196405" y="442135"/>
                  <a:ext cx="1225545" cy="1143218"/>
                </a:xfrm>
                <a:prstGeom prst="rect">
                  <a:avLst/>
                </a:prstGeom>
                <a:noFill/>
              </p:spPr>
              <p:txBody>
                <a:bodyPr wrap="square" rtlCol="0">
                  <a:spAutoFit/>
                </a:bodyPr>
                <a:lstStyle/>
                <a:p>
                  <a:pPr defTabSz="342900">
                    <a:defRPr/>
                  </a:pPr>
                  <a14:m>
                    <m:oMathPara xmlns:m="http://schemas.openxmlformats.org/officeDocument/2006/math">
                      <m:oMathParaPr>
                        <m:jc m:val="centerGroup"/>
                      </m:oMathParaPr>
                      <m:oMath xmlns:m="http://schemas.openxmlformats.org/officeDocument/2006/math">
                        <m:r>
                          <a:rPr lang="en-US" sz="3000" i="1" kern="0">
                            <a:solidFill>
                              <a:prstClr val="white"/>
                            </a:solidFill>
                            <a:latin typeface="Cambria Math" panose="02040503050406030204" pitchFamily="18" charset="0"/>
                          </a:rPr>
                          <m:t>(</m:t>
                        </m:r>
                        <m:r>
                          <a:rPr lang="en-US" sz="3000" i="1" kern="0">
                            <a:solidFill>
                              <a:prstClr val="white"/>
                            </a:solidFill>
                            <a:latin typeface="Cambria Math" panose="02040503050406030204" pitchFamily="18" charset="0"/>
                          </a:rPr>
                          <m:t>𝑥</m:t>
                        </m:r>
                        <m:r>
                          <a:rPr lang="en-US" sz="3000" i="1" kern="0">
                            <a:solidFill>
                              <a:prstClr val="white"/>
                            </a:solidFill>
                            <a:latin typeface="Cambria Math" panose="02040503050406030204" pitchFamily="18" charset="0"/>
                          </a:rPr>
                          <m:t>)</m:t>
                        </m:r>
                      </m:oMath>
                    </m:oMathPara>
                  </a14:m>
                  <a:endParaRPr lang="en-US" sz="6000" kern="0" dirty="0">
                    <a:solidFill>
                      <a:prstClr val="white"/>
                    </a:solidFill>
                  </a:endParaRPr>
                </a:p>
              </p:txBody>
            </p:sp>
          </mc:Choice>
          <mc:Fallback xmlns="">
            <p:sp>
              <p:nvSpPr>
                <p:cNvPr id="47" name="TextBox 46">
                  <a:extLst>
                    <a:ext uri="{FF2B5EF4-FFF2-40B4-BE49-F238E27FC236}">
                      <a16:creationId xmlns:a16="http://schemas.microsoft.com/office/drawing/2014/main" id="{1C8A4041-C156-4E80-8F21-CA0C8CC1BA1B}"/>
                    </a:ext>
                  </a:extLst>
                </p:cNvPr>
                <p:cNvSpPr txBox="1">
                  <a:spLocks noRot="1" noChangeAspect="1" noMove="1" noResize="1" noEditPoints="1" noAdjustHandles="1" noChangeArrowheads="1" noChangeShapeType="1" noTextEdit="1"/>
                </p:cNvSpPr>
                <p:nvPr/>
              </p:nvSpPr>
              <p:spPr>
                <a:xfrm>
                  <a:off x="11196405" y="442135"/>
                  <a:ext cx="1225545" cy="114321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5A1C7921-751B-33AF-FAF3-C01A36FCEED1}"/>
                    </a:ext>
                  </a:extLst>
                </p:cNvPr>
                <p:cNvSpPr/>
                <p:nvPr/>
              </p:nvSpPr>
              <p:spPr>
                <a:xfrm>
                  <a:off x="10548023" y="-266310"/>
                  <a:ext cx="1534347" cy="1905364"/>
                </a:xfrm>
                <a:prstGeom prst="rect">
                  <a:avLst/>
                </a:prstGeom>
              </p:spPr>
              <p:txBody>
                <a:bodyPr wrap="none">
                  <a:spAutoFit/>
                </a:bodyPr>
                <a:lstStyle/>
                <a:p>
                  <a:pPr defTabSz="342900">
                    <a:defRPr/>
                  </a:pPr>
                  <a14:m>
                    <m:oMathPara xmlns:m="http://schemas.openxmlformats.org/officeDocument/2006/math">
                      <m:oMathParaPr>
                        <m:jc m:val="centerGroup"/>
                      </m:oMathParaPr>
                      <m:oMath xmlns:m="http://schemas.openxmlformats.org/officeDocument/2006/math">
                        <m:r>
                          <a:rPr lang="en-US" sz="5400" i="1" kern="0">
                            <a:solidFill>
                              <a:prstClr val="white"/>
                            </a:solidFill>
                            <a:latin typeface="Cambria Math" panose="02040503050406030204" pitchFamily="18" charset="0"/>
                          </a:rPr>
                          <m:t>𝑓</m:t>
                        </m:r>
                      </m:oMath>
                    </m:oMathPara>
                  </a14:m>
                  <a:endParaRPr lang="en-US" sz="6600" kern="0" dirty="0">
                    <a:solidFill>
                      <a:prstClr val="white"/>
                    </a:solidFill>
                  </a:endParaRPr>
                </a:p>
              </p:txBody>
            </p:sp>
          </mc:Choice>
          <mc:Fallback xmlns="">
            <p:sp>
              <p:nvSpPr>
                <p:cNvPr id="48" name="Rectangle 47">
                  <a:extLst>
                    <a:ext uri="{FF2B5EF4-FFF2-40B4-BE49-F238E27FC236}">
                      <a16:creationId xmlns:a16="http://schemas.microsoft.com/office/drawing/2014/main" id="{2835B813-E5ED-4061-BBEC-96677BC129C4}"/>
                    </a:ext>
                  </a:extLst>
                </p:cNvPr>
                <p:cNvSpPr>
                  <a:spLocks noRot="1" noChangeAspect="1" noMove="1" noResize="1" noEditPoints="1" noAdjustHandles="1" noChangeArrowheads="1" noChangeShapeType="1" noTextEdit="1"/>
                </p:cNvSpPr>
                <p:nvPr/>
              </p:nvSpPr>
              <p:spPr>
                <a:xfrm>
                  <a:off x="10548023" y="-266310"/>
                  <a:ext cx="1534347" cy="1905364"/>
                </a:xfrm>
                <a:prstGeom prst="rect">
                  <a:avLst/>
                </a:prstGeom>
                <a:blipFill>
                  <a:blip r:embed="rId9"/>
                  <a:stretch>
                    <a:fillRect/>
                  </a:stretch>
                </a:blipFill>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90AA623F-9371-66FB-344F-C5D825032C81}"/>
              </a:ext>
            </a:extLst>
          </p:cNvPr>
          <p:cNvGrpSpPr/>
          <p:nvPr/>
        </p:nvGrpSpPr>
        <p:grpSpPr>
          <a:xfrm>
            <a:off x="5925232" y="1714500"/>
            <a:ext cx="2858489" cy="3429000"/>
            <a:chOff x="7923774" y="1627163"/>
            <a:chExt cx="3811318" cy="4572000"/>
          </a:xfrm>
        </p:grpSpPr>
        <p:sp>
          <p:nvSpPr>
            <p:cNvPr id="54" name="Rectangle 53">
              <a:extLst>
                <a:ext uri="{FF2B5EF4-FFF2-40B4-BE49-F238E27FC236}">
                  <a16:creationId xmlns:a16="http://schemas.microsoft.com/office/drawing/2014/main" id="{5EB4D6F2-CBA9-8BE8-A930-324EB4F90FF6}"/>
                </a:ext>
              </a:extLst>
            </p:cNvPr>
            <p:cNvSpPr/>
            <p:nvPr/>
          </p:nvSpPr>
          <p:spPr>
            <a:xfrm>
              <a:off x="8109727" y="1627163"/>
              <a:ext cx="3566160" cy="4572000"/>
            </a:xfrm>
            <a:prstGeom prst="rect">
              <a:avLst/>
            </a:prstGeom>
            <a:solidFill>
              <a:srgbClr val="37474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Visualizations</a:t>
              </a:r>
            </a:p>
            <a:p>
              <a:pPr algn="ctr"/>
              <a:endParaRPr lang="en-US" sz="2400" dirty="0"/>
            </a:p>
            <a:p>
              <a:pPr algn="ctr"/>
              <a:endParaRPr lang="en-US" sz="2400" dirty="0"/>
            </a:p>
            <a:p>
              <a:pPr algn="ctr"/>
              <a:endParaRPr lang="en-US" sz="3000" dirty="0"/>
            </a:p>
            <a:p>
              <a:pPr algn="ctr"/>
              <a:endParaRPr lang="en-US" sz="3000" dirty="0"/>
            </a:p>
            <a:p>
              <a:pPr algn="ctr"/>
              <a:endParaRPr lang="en-US" sz="3000" dirty="0"/>
            </a:p>
            <a:p>
              <a:pPr algn="ctr"/>
              <a:endParaRPr lang="en-US" sz="3000" dirty="0"/>
            </a:p>
          </p:txBody>
        </p:sp>
        <p:grpSp>
          <p:nvGrpSpPr>
            <p:cNvPr id="55" name="Group 54">
              <a:extLst>
                <a:ext uri="{FF2B5EF4-FFF2-40B4-BE49-F238E27FC236}">
                  <a16:creationId xmlns:a16="http://schemas.microsoft.com/office/drawing/2014/main" id="{6F50BE89-1334-0744-B861-45AB708CC191}"/>
                </a:ext>
              </a:extLst>
            </p:cNvPr>
            <p:cNvGrpSpPr/>
            <p:nvPr/>
          </p:nvGrpSpPr>
          <p:grpSpPr>
            <a:xfrm>
              <a:off x="7923774" y="3130871"/>
              <a:ext cx="3811318" cy="2052463"/>
              <a:chOff x="7923774" y="3816671"/>
              <a:chExt cx="3811318" cy="2052463"/>
            </a:xfrm>
          </p:grpSpPr>
          <p:sp>
            <p:nvSpPr>
              <p:cNvPr id="56" name="Rectangle: Rounded Corners 55">
                <a:extLst>
                  <a:ext uri="{FF2B5EF4-FFF2-40B4-BE49-F238E27FC236}">
                    <a16:creationId xmlns:a16="http://schemas.microsoft.com/office/drawing/2014/main" id="{02C88289-2E74-DA4D-F595-9B8FFA2E8356}"/>
                  </a:ext>
                </a:extLst>
              </p:cNvPr>
              <p:cNvSpPr/>
              <p:nvPr/>
            </p:nvSpPr>
            <p:spPr>
              <a:xfrm>
                <a:off x="8310947" y="3885205"/>
                <a:ext cx="3120251" cy="1790946"/>
              </a:xfrm>
              <a:prstGeom prst="roundRect">
                <a:avLst>
                  <a:gd name="adj" fmla="val 10159"/>
                </a:avLst>
              </a:prstGeom>
              <a:solidFill>
                <a:schemeClr val="bg1">
                  <a:lumMod val="95000"/>
                </a:schemeClr>
              </a:solidFill>
              <a:ln w="76200" cap="flat" cmpd="sng" algn="ctr">
                <a:solidFill>
                  <a:schemeClr val="bg1">
                    <a:lumMod val="75000"/>
                  </a:schemeClr>
                </a:solid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cxnSp>
            <p:nvCxnSpPr>
              <p:cNvPr id="57" name="Straight Connector 56">
                <a:extLst>
                  <a:ext uri="{FF2B5EF4-FFF2-40B4-BE49-F238E27FC236}">
                    <a16:creationId xmlns:a16="http://schemas.microsoft.com/office/drawing/2014/main" id="{33AAFBD1-7CDB-25FD-E6C6-D027F8409858}"/>
                  </a:ext>
                </a:extLst>
              </p:cNvPr>
              <p:cNvCxnSpPr/>
              <p:nvPr/>
            </p:nvCxnSpPr>
            <p:spPr>
              <a:xfrm>
                <a:off x="9433976" y="5869134"/>
                <a:ext cx="874191" cy="0"/>
              </a:xfrm>
              <a:prstGeom prst="line">
                <a:avLst/>
              </a:prstGeom>
              <a:noFill/>
              <a:ln w="76200" cap="flat" cmpd="sng" algn="ctr">
                <a:solidFill>
                  <a:schemeClr val="bg1"/>
                </a:solidFill>
                <a:prstDash val="solid"/>
                <a:miter lim="800000"/>
              </a:ln>
              <a:effectLst/>
            </p:spPr>
          </p:cxnSp>
          <p:graphicFrame>
            <p:nvGraphicFramePr>
              <p:cNvPr id="58" name="Chart 57">
                <a:extLst>
                  <a:ext uri="{FF2B5EF4-FFF2-40B4-BE49-F238E27FC236}">
                    <a16:creationId xmlns:a16="http://schemas.microsoft.com/office/drawing/2014/main" id="{BC7253D9-54FE-5D50-2AE9-94DC1F21C70A}"/>
                  </a:ext>
                </a:extLst>
              </p:cNvPr>
              <p:cNvGraphicFramePr/>
              <p:nvPr/>
            </p:nvGraphicFramePr>
            <p:xfrm>
              <a:off x="7923774" y="3816671"/>
              <a:ext cx="1595321" cy="11556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Chart 58">
                <a:extLst>
                  <a:ext uri="{FF2B5EF4-FFF2-40B4-BE49-F238E27FC236}">
                    <a16:creationId xmlns:a16="http://schemas.microsoft.com/office/drawing/2014/main" id="{3D5269BB-AA86-974D-67E2-BA247B3E8C66}"/>
                  </a:ext>
                </a:extLst>
              </p:cNvPr>
              <p:cNvGraphicFramePr/>
              <p:nvPr/>
            </p:nvGraphicFramePr>
            <p:xfrm>
              <a:off x="10229772" y="3878140"/>
              <a:ext cx="1505320" cy="1204682"/>
            </p:xfrm>
            <a:graphic>
              <a:graphicData uri="http://schemas.openxmlformats.org/drawingml/2006/chart">
                <c:chart xmlns:c="http://schemas.openxmlformats.org/drawingml/2006/chart" xmlns:r="http://schemas.openxmlformats.org/officeDocument/2006/relationships" r:id="rId11"/>
              </a:graphicData>
            </a:graphic>
          </p:graphicFrame>
          <p:pic>
            <p:nvPicPr>
              <p:cNvPr id="60" name="Graphic 59" descr="Document">
                <a:extLst>
                  <a:ext uri="{FF2B5EF4-FFF2-40B4-BE49-F238E27FC236}">
                    <a16:creationId xmlns:a16="http://schemas.microsoft.com/office/drawing/2014/main" id="{136AB7FA-8611-713F-D10A-33A84027CD9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71116" y="4986289"/>
                <a:ext cx="615214" cy="615214"/>
              </a:xfrm>
              <a:prstGeom prst="rect">
                <a:avLst/>
              </a:prstGeom>
            </p:spPr>
          </p:pic>
          <p:pic>
            <p:nvPicPr>
              <p:cNvPr id="61" name="Graphic 60" descr="Earth globe Asia and Australia">
                <a:extLst>
                  <a:ext uri="{FF2B5EF4-FFF2-40B4-BE49-F238E27FC236}">
                    <a16:creationId xmlns:a16="http://schemas.microsoft.com/office/drawing/2014/main" id="{6D375B15-EAEB-3CC3-D06A-166A5C83F41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06655" y="4250652"/>
                <a:ext cx="1128835" cy="1128835"/>
              </a:xfrm>
              <a:prstGeom prst="rect">
                <a:avLst/>
              </a:prstGeom>
            </p:spPr>
          </p:pic>
          <p:graphicFrame>
            <p:nvGraphicFramePr>
              <p:cNvPr id="62" name="Chart 61">
                <a:extLst>
                  <a:ext uri="{FF2B5EF4-FFF2-40B4-BE49-F238E27FC236}">
                    <a16:creationId xmlns:a16="http://schemas.microsoft.com/office/drawing/2014/main" id="{BD5B218A-E913-C329-8A84-430C024048B7}"/>
                  </a:ext>
                </a:extLst>
              </p:cNvPr>
              <p:cNvGraphicFramePr/>
              <p:nvPr/>
            </p:nvGraphicFramePr>
            <p:xfrm>
              <a:off x="8310948" y="4905710"/>
              <a:ext cx="1505320" cy="936104"/>
            </p:xfrm>
            <a:graphic>
              <a:graphicData uri="http://schemas.openxmlformats.org/drawingml/2006/chart">
                <c:chart xmlns:c="http://schemas.openxmlformats.org/drawingml/2006/chart" xmlns:r="http://schemas.openxmlformats.org/officeDocument/2006/relationships" r:id="rId16"/>
              </a:graphicData>
            </a:graphic>
          </p:graphicFrame>
        </p:grpSp>
      </p:grpSp>
    </p:spTree>
    <p:extLst>
      <p:ext uri="{BB962C8B-B14F-4D97-AF65-F5344CB8AC3E}">
        <p14:creationId xmlns:p14="http://schemas.microsoft.com/office/powerpoint/2010/main" val="356707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BF1B8712C774C9058D1F8DC733C99" ma:contentTypeVersion="14" ma:contentTypeDescription="Create a new document." ma:contentTypeScope="" ma:versionID="9d402cabd557aa7dce8ad237efa038a6">
  <xsd:schema xmlns:xsd="http://www.w3.org/2001/XMLSchema" xmlns:xs="http://www.w3.org/2001/XMLSchema" xmlns:p="http://schemas.microsoft.com/office/2006/metadata/properties" xmlns:ns2="c09cefe7-3f71-46c7-aa28-85817b5eec92" xmlns:ns3="55a47d13-a296-4c2a-a999-0fb3b04d1e50" targetNamespace="http://schemas.microsoft.com/office/2006/metadata/properties" ma:root="true" ma:fieldsID="13284dce532a1fdcccb147c2763b3572" ns2:_="" ns3:_="">
    <xsd:import namespace="c09cefe7-3f71-46c7-aa28-85817b5eec92"/>
    <xsd:import namespace="55a47d13-a296-4c2a-a999-0fb3b04d1e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cefe7-3f71-46c7-aa28-85817b5ee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9320ab9-5471-476c-97a4-91deff136a7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a47d13-a296-4c2a-a999-0fb3b04d1e5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b2a43e4-9a64-415f-b2df-66e61c64b412}" ma:internalName="TaxCatchAll" ma:showField="CatchAllData" ma:web="55a47d13-a296-4c2a-a999-0fb3b04d1e5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0B57F3-6572-45CA-B9AF-CC4A1B815D01}"/>
</file>

<file path=customXml/itemProps2.xml><?xml version="1.0" encoding="utf-8"?>
<ds:datastoreItem xmlns:ds="http://schemas.openxmlformats.org/officeDocument/2006/customXml" ds:itemID="{BCF58562-977D-4AEC-AE69-93F1C02A53AB}"/>
</file>

<file path=docProps/app.xml><?xml version="1.0" encoding="utf-8"?>
<Properties xmlns="http://schemas.openxmlformats.org/officeDocument/2006/extended-properties" xmlns:vt="http://schemas.openxmlformats.org/officeDocument/2006/docPropsVTypes">
  <Template/>
  <TotalTime>35984</TotalTime>
  <Words>4313</Words>
  <Application>Microsoft Office PowerPoint</Application>
  <PresentationFormat>On-screen Show (4:3)</PresentationFormat>
  <Paragraphs>367</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Abadi</vt:lpstr>
      <vt:lpstr>AmazonEmber</vt:lpstr>
      <vt:lpstr>Arial</vt:lpstr>
      <vt:lpstr>Arial </vt:lpstr>
      <vt:lpstr>Calibri</vt:lpstr>
      <vt:lpstr>Calibri Light</vt:lpstr>
      <vt:lpstr>Cambria Math</vt:lpstr>
      <vt:lpstr>Office Theme</vt:lpstr>
      <vt:lpstr>PowerPoint Presentation</vt:lpstr>
      <vt:lpstr>CWD Surveillance: The Next Frontier</vt:lpstr>
      <vt:lpstr>Data to Action Pyramid</vt:lpstr>
      <vt:lpstr>CWD Surveillance Brainstorming: 2020</vt:lpstr>
      <vt:lpstr>Goals for Wildlife Health Data</vt:lpstr>
      <vt:lpstr>CWD Data Warehouse</vt:lpstr>
      <vt:lpstr>Data Security &amp; Privacy</vt:lpstr>
      <vt:lpstr>CWD Data Warehouse</vt:lpstr>
      <vt:lpstr>CWD Data Warehouse</vt:lpstr>
      <vt:lpstr>Accomplishments &amp; Products</vt:lpstr>
      <vt:lpstr>Funding &amp; Support  </vt:lpstr>
      <vt:lpstr>CWD Data Warehouse</vt:lpstr>
      <vt:lpstr>CWD Data Warehouse</vt:lpstr>
      <vt:lpstr>Making the Data Useful…</vt:lpstr>
      <vt:lpstr>CWD Data Warehouse</vt:lpstr>
      <vt:lpstr>CWD Data Warehouse</vt:lpstr>
      <vt:lpstr>CWD Data Warehouse</vt:lpstr>
      <vt:lpstr>CWD Data Warehouse</vt:lpstr>
      <vt:lpstr>CWD Data Warehouse</vt:lpstr>
      <vt:lpstr>CWD Data Warehouse</vt:lpstr>
      <vt:lpstr>Next Steps for SOP4CWD</vt:lpstr>
      <vt:lpstr>Disease Surveillance Workflow </vt:lpstr>
      <vt:lpstr>Disease Surveillance Workflow </vt:lpstr>
      <vt:lpstr>Disease Surveillance Workflow </vt:lpstr>
      <vt:lpstr>Disease Surveillance Workflow </vt:lpstr>
      <vt:lpstr>The Conservation Dilemma</vt:lpstr>
      <vt:lpstr>The Conservation Dilemma</vt:lpstr>
      <vt:lpstr>Wildlife Health 2.0</vt:lpstr>
      <vt:lpstr>Modern World: Health 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 Peaslee</dc:creator>
  <cp:lastModifiedBy>Krysten L. Schuler</cp:lastModifiedBy>
  <cp:revision>146</cp:revision>
  <dcterms:created xsi:type="dcterms:W3CDTF">2017-02-01T17:31:23Z</dcterms:created>
  <dcterms:modified xsi:type="dcterms:W3CDTF">2024-03-24T19:24:16Z</dcterms:modified>
</cp:coreProperties>
</file>