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33"/>
  </p:notesMasterIdLst>
  <p:handoutMasterIdLst>
    <p:handoutMasterId r:id="rId34"/>
  </p:handoutMasterIdLst>
  <p:sldIdLst>
    <p:sldId id="316" r:id="rId2"/>
    <p:sldId id="369" r:id="rId3"/>
    <p:sldId id="663" r:id="rId4"/>
    <p:sldId id="703" r:id="rId5"/>
    <p:sldId id="748" r:id="rId6"/>
    <p:sldId id="755" r:id="rId7"/>
    <p:sldId id="750" r:id="rId8"/>
    <p:sldId id="749" r:id="rId9"/>
    <p:sldId id="680" r:id="rId10"/>
    <p:sldId id="652" r:id="rId11"/>
    <p:sldId id="704" r:id="rId12"/>
    <p:sldId id="681" r:id="rId13"/>
    <p:sldId id="688" r:id="rId14"/>
    <p:sldId id="720" r:id="rId15"/>
    <p:sldId id="713" r:id="rId16"/>
    <p:sldId id="691" r:id="rId17"/>
    <p:sldId id="694" r:id="rId18"/>
    <p:sldId id="695" r:id="rId19"/>
    <p:sldId id="718" r:id="rId20"/>
    <p:sldId id="714" r:id="rId21"/>
    <p:sldId id="644" r:id="rId22"/>
    <p:sldId id="717" r:id="rId23"/>
    <p:sldId id="744" r:id="rId24"/>
    <p:sldId id="649" r:id="rId25"/>
    <p:sldId id="747" r:id="rId26"/>
    <p:sldId id="752" r:id="rId27"/>
    <p:sldId id="753" r:id="rId28"/>
    <p:sldId id="756" r:id="rId29"/>
    <p:sldId id="754" r:id="rId30"/>
    <p:sldId id="751" r:id="rId31"/>
    <p:sldId id="757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A631BB-43F4-45FB-9838-48249AF4401C}">
          <p14:sldIdLst>
            <p14:sldId id="316"/>
            <p14:sldId id="369"/>
            <p14:sldId id="663"/>
            <p14:sldId id="703"/>
            <p14:sldId id="748"/>
            <p14:sldId id="755"/>
            <p14:sldId id="750"/>
            <p14:sldId id="749"/>
            <p14:sldId id="680"/>
            <p14:sldId id="652"/>
            <p14:sldId id="704"/>
            <p14:sldId id="681"/>
            <p14:sldId id="688"/>
            <p14:sldId id="720"/>
            <p14:sldId id="713"/>
            <p14:sldId id="691"/>
            <p14:sldId id="694"/>
            <p14:sldId id="695"/>
            <p14:sldId id="718"/>
            <p14:sldId id="714"/>
            <p14:sldId id="644"/>
            <p14:sldId id="717"/>
            <p14:sldId id="744"/>
            <p14:sldId id="649"/>
          </p14:sldIdLst>
        </p14:section>
        <p14:section name="Untitled Section" id="{139ADD35-3375-4DF5-91C1-1208D8EE8FA0}">
          <p14:sldIdLst>
            <p14:sldId id="747"/>
            <p14:sldId id="752"/>
            <p14:sldId id="753"/>
            <p14:sldId id="756"/>
            <p14:sldId id="754"/>
            <p14:sldId id="751"/>
            <p14:sldId id="757"/>
          </p14:sldIdLst>
        </p14:section>
        <p14:section name="Dan Gibbs" id="{1A42236D-7DF1-4680-9981-6B77FAC4E331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33300"/>
    <a:srgbClr val="C0C0C0"/>
    <a:srgbClr val="FFE38B"/>
    <a:srgbClr val="EAB200"/>
    <a:srgbClr val="4A6C4C"/>
    <a:srgbClr val="FFFFFF"/>
    <a:srgbClr val="D8D9F0"/>
    <a:srgbClr val="343888"/>
    <a:srgbClr val="E17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15" autoAdjust="0"/>
    <p:restoredTop sz="89857" autoAdjust="0"/>
  </p:normalViewPr>
  <p:slideViewPr>
    <p:cSldViewPr>
      <p:cViewPr varScale="1">
        <p:scale>
          <a:sx n="64" d="100"/>
          <a:sy n="64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9" d="100"/>
          <a:sy n="89" d="100"/>
        </p:scale>
        <p:origin x="-534" y="-108"/>
      </p:cViewPr>
      <p:guideLst>
        <p:guide orient="horz" pos="3024"/>
        <p:guide pos="230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83695D5B-A02D-45C5-B28A-0ED5E17704A5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49119A01-EAB5-4F3F-96AB-633BB0E7F5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43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/>
          <a:lstStyle>
            <a:lvl1pPr algn="r">
              <a:defRPr sz="1300"/>
            </a:lvl1pPr>
          </a:lstStyle>
          <a:p>
            <a:fld id="{FC761915-D50D-4A15-AD34-DA6AA8B63364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1" tIns="48326" rIns="96651" bIns="483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1"/>
            <a:ext cx="5852160" cy="4320540"/>
          </a:xfrm>
          <a:prstGeom prst="rect">
            <a:avLst/>
          </a:prstGeom>
        </p:spPr>
        <p:txBody>
          <a:bodyPr vert="horz" lIns="96651" tIns="48326" rIns="96651" bIns="4832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0060"/>
          </a:xfrm>
          <a:prstGeom prst="rect">
            <a:avLst/>
          </a:prstGeom>
        </p:spPr>
        <p:txBody>
          <a:bodyPr vert="horz" lIns="96651" tIns="48326" rIns="96651" bIns="48326" rtlCol="0" anchor="b"/>
          <a:lstStyle>
            <a:lvl1pPr algn="r">
              <a:defRPr sz="1300"/>
            </a:lvl1pPr>
          </a:lstStyle>
          <a:p>
            <a:fld id="{634CB41A-476F-4D93-B781-64D8A40AC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96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LWBH and For Sale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24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7586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74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89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69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653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58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4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916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18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867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280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979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618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9555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43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8039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8D574-1F5D-D998-172F-3CDC4BBB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564D4-B21C-0A61-C568-60EDE5B8E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2A8F-4611-B78C-18F3-B92906C66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60F9-14BE-3A72-D57E-FF1258A1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1008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8D574-1F5D-D998-172F-3CDC4BBB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564D4-B21C-0A61-C568-60EDE5B8E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2A8F-4611-B78C-18F3-B92906C66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60F9-14BE-3A72-D57E-FF1258A1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60161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8D574-1F5D-D998-172F-3CDC4BBB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564D4-B21C-0A61-C568-60EDE5B8E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2A8F-4611-B78C-18F3-B92906C66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$88,000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60F9-14BE-3A72-D57E-FF1258A1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4722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8D574-1F5D-D998-172F-3CDC4BBB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564D4-B21C-0A61-C568-60EDE5B8E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2A8F-4611-B78C-18F3-B92906C66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Approximately $88,000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60F9-14BE-3A72-D57E-FF1258A1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825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8D574-1F5D-D998-172F-3CDC4BBB4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7564D4-B21C-0A61-C568-60EDE5B8E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D02A8F-4611-B78C-18F3-B92906C66D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B60F9-14BE-3A72-D57E-FF1258A18F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5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the time (2008) only 1% of people got bear information from the State Wildlife Agency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698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LWBH and For Sale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92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LWBH and For Sale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658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LWBH and For Sale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9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094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9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LWBH and For Sale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55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92125" y="742950"/>
            <a:ext cx="6602413" cy="37131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LWBH and For Sale Items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42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4CB41A-476F-4D93-B781-64D8A40AC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30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46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3D963-AF35-43DA-8E4D-1F4710011237}"/>
              </a:ext>
            </a:extLst>
          </p:cNvPr>
          <p:cNvSpPr txBox="1"/>
          <p:nvPr userDrawn="1"/>
        </p:nvSpPr>
        <p:spPr>
          <a:xfrm>
            <a:off x="609600" y="6172201"/>
            <a:ext cx="6705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00" b="1" dirty="0"/>
              <a:t>BearWise.org     </a:t>
            </a:r>
            <a:r>
              <a:rPr lang="en-US" sz="1300" b="1" dirty="0">
                <a:solidFill>
                  <a:schemeClr val="bg1"/>
                </a:solidFill>
              </a:rPr>
              <a:t>Helping people live responsibly with black bears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09572B-23B1-4651-912A-7E4A788C0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1143000"/>
          </a:xfrm>
        </p:spPr>
        <p:txBody>
          <a:bodyPr/>
          <a:lstStyle>
            <a:lvl1pPr algn="ctr">
              <a:defRPr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47C781-7357-471B-BF0B-31DFF39F30E0}"/>
              </a:ext>
            </a:extLst>
          </p:cNvPr>
          <p:cNvCxnSpPr>
            <a:cxnSpLocks/>
          </p:cNvCxnSpPr>
          <p:nvPr userDrawn="1"/>
        </p:nvCxnSpPr>
        <p:spPr>
          <a:xfrm>
            <a:off x="711200" y="6172200"/>
            <a:ext cx="8585200" cy="0"/>
          </a:xfrm>
          <a:prstGeom prst="line">
            <a:avLst/>
          </a:prstGeom>
          <a:ln w="158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1487F510-380D-3822-2166-9FF1D2FAD9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5359253"/>
            <a:ext cx="2076450" cy="11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46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1833ED-8D35-5B24-4BB5-2E2422A472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34000"/>
            <a:ext cx="2076450" cy="115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8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bg>
      <p:bgPr>
        <a:gradFill rotWithShape="1">
          <a:gsLst>
            <a:gs pos="0">
              <a:schemeClr val="bg1">
                <a:shade val="90000"/>
                <a:satMod val="375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5738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228600"/>
            <a:ext cx="10972800" cy="1143000"/>
          </a:xfrm>
        </p:spPr>
        <p:txBody>
          <a:bodyPr/>
          <a:lstStyle>
            <a:lvl1pPr>
              <a:defRPr>
                <a:solidFill>
                  <a:schemeClr val="tx2">
                    <a:lumMod val="9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17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A5837D6-BC20-4672-B9BF-702968B195D2}"/>
              </a:ext>
            </a:extLst>
          </p:cNvPr>
          <p:cNvSpPr/>
          <p:nvPr userDrawn="1"/>
        </p:nvSpPr>
        <p:spPr>
          <a:xfrm>
            <a:off x="14176" y="0"/>
            <a:ext cx="1306624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/>
              <a:t> </a:t>
            </a:r>
          </a:p>
        </p:txBody>
      </p:sp>
      <p:pic>
        <p:nvPicPr>
          <p:cNvPr id="9" name="Picture 8" descr="NPS logo">
            <a:extLst>
              <a:ext uri="{FF2B5EF4-FFF2-40B4-BE49-F238E27FC236}">
                <a16:creationId xmlns:a16="http://schemas.microsoft.com/office/drawing/2014/main" id="{60390607-2A94-4576-9458-5C72F83DD1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05" y="2667000"/>
            <a:ext cx="707447" cy="922550"/>
          </a:xfrm>
          <a:prstGeom prst="rect">
            <a:avLst/>
          </a:prstGeo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13B35DD6-5879-49AD-9471-A9AB1D5A8E2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0" y="3819147"/>
            <a:ext cx="803048" cy="80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56A5250-9593-4E29-B635-4941FCE7549C}"/>
              </a:ext>
            </a:extLst>
          </p:cNvPr>
          <p:cNvSpPr txBox="1"/>
          <p:nvPr userDrawn="1"/>
        </p:nvSpPr>
        <p:spPr>
          <a:xfrm>
            <a:off x="1524000" y="6248400"/>
            <a:ext cx="601027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spc="20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</a:rPr>
              <a:t>WORKING TOGETHER TO KEEP BEARS WILD</a:t>
            </a:r>
          </a:p>
        </p:txBody>
      </p:sp>
      <p:pic>
        <p:nvPicPr>
          <p:cNvPr id="23" name="Picture 22" descr="A picture containing building&#10;&#10;Description automatically generated">
            <a:extLst>
              <a:ext uri="{FF2B5EF4-FFF2-40B4-BE49-F238E27FC236}">
                <a16:creationId xmlns:a16="http://schemas.microsoft.com/office/drawing/2014/main" id="{467232C0-9184-41F4-9F52-61F6C27D55C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2" y="5904437"/>
            <a:ext cx="1445634" cy="757237"/>
          </a:xfrm>
          <a:prstGeom prst="rect">
            <a:avLst/>
          </a:prstGeom>
        </p:spPr>
      </p:pic>
      <p:pic>
        <p:nvPicPr>
          <p:cNvPr id="25" name="Picture 2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02E5DAD-44A5-45EE-9A7C-B8DF24C745A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12" y="4792659"/>
            <a:ext cx="793488" cy="8030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35FFB9-E8F9-4FFA-8878-ADACC86FB156}"/>
              </a:ext>
            </a:extLst>
          </p:cNvPr>
          <p:cNvSpPr txBox="1"/>
          <p:nvPr userDrawn="1"/>
        </p:nvSpPr>
        <p:spPr>
          <a:xfrm>
            <a:off x="0" y="5652701"/>
            <a:ext cx="132080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spc="100" baseline="0" dirty="0">
                <a:latin typeface="+mn-lt"/>
              </a:rPr>
              <a:t>BearWise.org</a:t>
            </a:r>
          </a:p>
        </p:txBody>
      </p:sp>
    </p:spTree>
    <p:extLst>
      <p:ext uri="{BB962C8B-B14F-4D97-AF65-F5344CB8AC3E}">
        <p14:creationId xmlns:p14="http://schemas.microsoft.com/office/powerpoint/2010/main" val="180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219200" y="512064"/>
            <a:ext cx="103632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kumimoji="0" lang="en-US" dirty="0"/>
              <a:t>Clock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219200" y="1783560"/>
            <a:ext cx="10363200" cy="45720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9" r:id="rId2"/>
    <p:sldLayoutId id="2147483720" r:id="rId3"/>
    <p:sldLayoutId id="2147483717" r:id="rId4"/>
    <p:sldLayoutId id="2147483718" r:id="rId5"/>
  </p:sldLayoutIdLst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spc="-100" baseline="0">
          <a:solidFill>
            <a:schemeClr val="tx2">
              <a:satMod val="200000"/>
            </a:schemeClr>
          </a:solidFill>
          <a:latin typeface="+mj-lt"/>
          <a:ea typeface="Open Sans Condensed" panose="020B0806030504020204" pitchFamily="34" charset="0"/>
          <a:cs typeface="Open Sans Condensed" panose="020B0806030504020204" pitchFamily="34" charset="0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F8D17C2-211B-7B8A-EE04-98027C0D1FF6}"/>
              </a:ext>
            </a:extLst>
          </p:cNvPr>
          <p:cNvSpPr/>
          <p:nvPr/>
        </p:nvSpPr>
        <p:spPr>
          <a:xfrm>
            <a:off x="0" y="-1"/>
            <a:ext cx="12192000" cy="6934199"/>
          </a:xfrm>
          <a:prstGeom prst="rect">
            <a:avLst/>
          </a:prstGeom>
          <a:gradFill>
            <a:gsLst>
              <a:gs pos="0">
                <a:schemeClr val="bg1">
                  <a:shade val="100000"/>
                  <a:satMod val="150000"/>
                </a:schemeClr>
              </a:gs>
              <a:gs pos="56000">
                <a:schemeClr val="bg1">
                  <a:shade val="90000"/>
                  <a:satMod val="375000"/>
                </a:schemeClr>
              </a:gs>
              <a:gs pos="100000">
                <a:schemeClr val="bg2">
                  <a:tint val="88000"/>
                  <a:satMod val="4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96B896-D018-EC3A-078F-6AC2C5A1E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899155"/>
            <a:ext cx="4921006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7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51913C-DD7E-6AB1-A6AB-3094269C6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00" y="364331"/>
            <a:ext cx="8625167" cy="6129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7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4D5B871-CCD5-32DD-51DE-A40D28AF4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8" y="609600"/>
            <a:ext cx="4148294" cy="5370008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E3847C2A-869F-D1A7-8F93-2B7774A999AD}"/>
              </a:ext>
            </a:extLst>
          </p:cNvPr>
          <p:cNvSpPr txBox="1">
            <a:spLocks/>
          </p:cNvSpPr>
          <p:nvPr/>
        </p:nvSpPr>
        <p:spPr>
          <a:xfrm>
            <a:off x="5497836" y="4724400"/>
            <a:ext cx="3886200" cy="19812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600" kern="1200" spc="-100" baseline="0">
                <a:solidFill>
                  <a:schemeClr val="tx2">
                    <a:lumMod val="90000"/>
                  </a:schemeClr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extLst/>
          </a:lstStyle>
          <a:p>
            <a:pPr algn="l"/>
            <a:r>
              <a:rPr lang="en-US" sz="3000" dirty="0">
                <a:solidFill>
                  <a:schemeClr val="tx1"/>
                </a:solidFill>
              </a:rPr>
              <a:t>Our Foundation: </a:t>
            </a:r>
            <a:br>
              <a:rPr lang="en-US" sz="3000" dirty="0">
                <a:solidFill>
                  <a:schemeClr val="tx1"/>
                </a:solidFill>
              </a:rPr>
            </a:br>
            <a:r>
              <a:rPr lang="en-US" sz="3000" dirty="0">
                <a:solidFill>
                  <a:schemeClr val="tx1"/>
                </a:solidFill>
              </a:rPr>
              <a:t>the </a:t>
            </a:r>
            <a:r>
              <a:rPr lang="en-US" sz="3000" dirty="0" err="1">
                <a:solidFill>
                  <a:schemeClr val="tx1"/>
                </a:solidFill>
              </a:rPr>
              <a:t>BearWise</a:t>
            </a:r>
            <a:r>
              <a:rPr lang="en-US" sz="3000" dirty="0">
                <a:solidFill>
                  <a:schemeClr val="tx1"/>
                </a:solidFill>
              </a:rPr>
              <a:t> Basics</a:t>
            </a:r>
          </a:p>
        </p:txBody>
      </p:sp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EC6C4BCD-40A4-19F1-171B-6397B40848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3" t="33333" r="10753"/>
          <a:stretch/>
        </p:blipFill>
        <p:spPr>
          <a:xfrm>
            <a:off x="5471255" y="-20277"/>
            <a:ext cx="5562601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04AA14-07E4-CBC3-152D-27EA8EE56EC3}"/>
              </a:ext>
            </a:extLst>
          </p:cNvPr>
          <p:cNvSpPr txBox="1"/>
          <p:nvPr/>
        </p:nvSpPr>
        <p:spPr>
          <a:xfrm>
            <a:off x="990600" y="5979608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Print &amp; Online</a:t>
            </a:r>
          </a:p>
        </p:txBody>
      </p:sp>
    </p:spTree>
    <p:extLst>
      <p:ext uri="{BB962C8B-B14F-4D97-AF65-F5344CB8AC3E}">
        <p14:creationId xmlns:p14="http://schemas.microsoft.com/office/powerpoint/2010/main" val="398270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C3AE-8648-7D9D-43B1-992B7191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3352800" cy="3695700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Timely Info in 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Article Bank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3370A0E-F56E-1DD3-2DF2-0D592F4210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8889"/>
          <a:stretch/>
        </p:blipFill>
        <p:spPr>
          <a:xfrm>
            <a:off x="4114800" y="381000"/>
            <a:ext cx="6834805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C3AE-8648-7D9D-43B1-992B7191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12" y="1143000"/>
            <a:ext cx="3619500" cy="3352800"/>
          </a:xfrm>
        </p:spPr>
        <p:txBody>
          <a:bodyPr/>
          <a:lstStyle/>
          <a:p>
            <a:pPr algn="ctr"/>
            <a:r>
              <a:rPr lang="en-US" dirty="0"/>
              <a:t>Keep Bears Out</a:t>
            </a:r>
            <a:br>
              <a:rPr lang="en-US" dirty="0"/>
            </a:br>
            <a:r>
              <a:rPr lang="en-US" sz="2400" dirty="0">
                <a:solidFill>
                  <a:schemeClr val="tx1"/>
                </a:solidFill>
              </a:rPr>
              <a:t>Electric Fencing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Bear-Resistant Containers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and more</a:t>
            </a:r>
          </a:p>
        </p:txBody>
      </p:sp>
      <p:pic>
        <p:nvPicPr>
          <p:cNvPr id="4" name="Picture 3" descr="A diagram of a bear walking on a fence&#10;&#10;Description automatically generated">
            <a:extLst>
              <a:ext uri="{FF2B5EF4-FFF2-40B4-BE49-F238E27FC236}">
                <a16:creationId xmlns:a16="http://schemas.microsoft.com/office/drawing/2014/main" id="{2564E071-4F40-59D5-5635-85DE20137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2" y="3334701"/>
            <a:ext cx="3848100" cy="27578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B9CF90-4261-5FBB-A942-4562A0E01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300" y="377168"/>
            <a:ext cx="5998070" cy="603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1A40A-FC66-9ACF-9C6A-CF85561AF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219200"/>
            <a:ext cx="5029200" cy="5054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Bear Safety 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Bear Encounters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Dogs &amp; Bears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Hike, Camp, Fish Safely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Vacation Tips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Bear Spray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r>
              <a:rPr lang="en-US" sz="2800" dirty="0">
                <a:solidFill>
                  <a:schemeClr val="tx1"/>
                </a:solidFill>
                <a:latin typeface="+mn-lt"/>
              </a:rPr>
              <a:t>Tips for Hunters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C4A6DF-C6AD-B189-F4C6-B9900D1D68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304800"/>
            <a:ext cx="515397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5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86F95EA-2E56-D4E6-507A-2F2E280F6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0"/>
            <a:ext cx="5140644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BA3095D-7372-8022-1833-67A83A7DBC31}"/>
              </a:ext>
            </a:extLst>
          </p:cNvPr>
          <p:cNvSpPr txBox="1">
            <a:spLocks/>
          </p:cNvSpPr>
          <p:nvPr/>
        </p:nvSpPr>
        <p:spPr>
          <a:xfrm>
            <a:off x="7620000" y="1752600"/>
            <a:ext cx="3733800" cy="33528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spc="-100" baseline="0">
                <a:solidFill>
                  <a:schemeClr val="tx2">
                    <a:lumMod val="90000"/>
                  </a:schemeClr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extLst/>
          </a:lstStyle>
          <a:p>
            <a:r>
              <a:rPr lang="en-US" sz="3200" dirty="0"/>
              <a:t>Provide motivation and alternatives to overcome barriers</a:t>
            </a:r>
          </a:p>
        </p:txBody>
      </p:sp>
    </p:spTree>
    <p:extLst>
      <p:ext uri="{BB962C8B-B14F-4D97-AF65-F5344CB8AC3E}">
        <p14:creationId xmlns:p14="http://schemas.microsoft.com/office/powerpoint/2010/main" val="12434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mmal, dog&#10;&#10;Description automatically generated">
            <a:extLst>
              <a:ext uri="{FF2B5EF4-FFF2-40B4-BE49-F238E27FC236}">
                <a16:creationId xmlns:a16="http://schemas.microsoft.com/office/drawing/2014/main" id="{D803C5CA-4414-7339-CF3F-5D34E0F20C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/>
          <a:stretch/>
        </p:blipFill>
        <p:spPr>
          <a:xfrm>
            <a:off x="3962400" y="533400"/>
            <a:ext cx="6834805" cy="57912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C7D964B-87BB-E974-02E8-707FDBC12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371600"/>
            <a:ext cx="2944195" cy="2971800"/>
          </a:xfrm>
        </p:spPr>
        <p:txBody>
          <a:bodyPr/>
          <a:lstStyle/>
          <a:p>
            <a:pPr algn="r"/>
            <a:r>
              <a:rPr lang="en-US" dirty="0"/>
              <a:t>Why dogs </a:t>
            </a:r>
            <a:br>
              <a:rPr lang="en-US" dirty="0"/>
            </a:br>
            <a:r>
              <a:rPr lang="en-US" dirty="0"/>
              <a:t>and bears </a:t>
            </a:r>
            <a:br>
              <a:rPr lang="en-US" dirty="0"/>
            </a:br>
            <a:r>
              <a:rPr lang="en-US" dirty="0"/>
              <a:t>don’t mix</a:t>
            </a:r>
          </a:p>
        </p:txBody>
      </p:sp>
      <p:pic>
        <p:nvPicPr>
          <p:cNvPr id="5" name="Picture 4" descr="A yellow sign with a paw print&#10;&#10;Description automatically generated">
            <a:extLst>
              <a:ext uri="{FF2B5EF4-FFF2-40B4-BE49-F238E27FC236}">
                <a16:creationId xmlns:a16="http://schemas.microsoft.com/office/drawing/2014/main" id="{A5DB1831-1A78-D33E-9DE1-E18647139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73666"/>
            <a:ext cx="3276600" cy="321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oster of a bear country&#10;&#10;Description automatically generated">
            <a:extLst>
              <a:ext uri="{FF2B5EF4-FFF2-40B4-BE49-F238E27FC236}">
                <a16:creationId xmlns:a16="http://schemas.microsoft.com/office/drawing/2014/main" id="{B39DB5B0-FCDF-7125-2276-4943D2C6A2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6" y="414251"/>
            <a:ext cx="4239491" cy="5486400"/>
          </a:xfrm>
          <a:prstGeom prst="rect">
            <a:avLst/>
          </a:prstGeom>
        </p:spPr>
      </p:pic>
      <p:pic>
        <p:nvPicPr>
          <p:cNvPr id="10" name="Picture 9" descr="A collection of posters with images of bears&#10;&#10;Description automatically generated">
            <a:extLst>
              <a:ext uri="{FF2B5EF4-FFF2-40B4-BE49-F238E27FC236}">
                <a16:creationId xmlns:a16="http://schemas.microsoft.com/office/drawing/2014/main" id="{E0617218-47EF-4209-E62D-6FB53F4BA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14251"/>
            <a:ext cx="4171361" cy="539496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E500FFF-A8EA-9193-95F4-242B5F13A6DD}"/>
              </a:ext>
            </a:extLst>
          </p:cNvPr>
          <p:cNvSpPr txBox="1">
            <a:spLocks/>
          </p:cNvSpPr>
          <p:nvPr/>
        </p:nvSpPr>
        <p:spPr>
          <a:xfrm>
            <a:off x="9070554" y="914400"/>
            <a:ext cx="3352800" cy="1115844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extLst/>
          </a:lstStyle>
          <a:p>
            <a:r>
              <a:rPr lang="en-US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BearWise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Store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458B2-59FF-CBAC-DBB1-16293FDF24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8447" y="3023581"/>
            <a:ext cx="2975106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6C3AE-8648-7D9D-43B1-992B719145A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0" y="1219200"/>
            <a:ext cx="3279775" cy="33528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 one-stop shop of free handouts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English &amp; Spanish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D5212A-FAC6-ABCA-526A-C47C548D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0"/>
            <a:ext cx="654694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2877ED-DFCB-D802-9F5E-25C20467A1AB}"/>
              </a:ext>
            </a:extLst>
          </p:cNvPr>
          <p:cNvSpPr txBox="1"/>
          <p:nvPr/>
        </p:nvSpPr>
        <p:spPr>
          <a:xfrm>
            <a:off x="7696200" y="3581400"/>
            <a:ext cx="409575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-100" normalizeH="0" baseline="0" noProof="0" dirty="0">
                <a:ln>
                  <a:noFill/>
                </a:ln>
                <a:solidFill>
                  <a:srgbClr val="CCDDEA">
                    <a:satMod val="20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Gather Information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4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AD3F2C-C63B-D3A1-6BEA-912D0DF0F22D}"/>
              </a:ext>
            </a:extLst>
          </p:cNvPr>
          <p:cNvSpPr txBox="1">
            <a:spLocks/>
          </p:cNvSpPr>
          <p:nvPr/>
        </p:nvSpPr>
        <p:spPr>
          <a:xfrm>
            <a:off x="6094881" y="666192"/>
            <a:ext cx="4786312" cy="954106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spc="-100" baseline="0">
                <a:solidFill>
                  <a:schemeClr val="tx2">
                    <a:lumMod val="90000"/>
                  </a:schemeClr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extLst/>
          </a:lstStyle>
          <a:p>
            <a:pPr algn="ctr"/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Wide-Reaching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1CD6A2-1A55-6B97-0902-F7B88C954FD3}"/>
              </a:ext>
            </a:extLst>
          </p:cNvPr>
          <p:cNvSpPr txBox="1"/>
          <p:nvPr/>
        </p:nvSpPr>
        <p:spPr>
          <a:xfrm>
            <a:off x="5486400" y="1447645"/>
            <a:ext cx="60032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BearWise</a:t>
            </a:r>
            <a:r>
              <a:rPr lang="en-US" sz="3200" dirty="0"/>
              <a:t> materials have gone to every state, across Canada and several other countries</a:t>
            </a:r>
          </a:p>
        </p:txBody>
      </p:sp>
      <p:pic>
        <p:nvPicPr>
          <p:cNvPr id="9" name="Picture 8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0F88A56B-9A4F-1D80-D133-CD75469F3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7654" r="1174" b="2896"/>
          <a:stretch/>
        </p:blipFill>
        <p:spPr>
          <a:xfrm>
            <a:off x="914401" y="3450066"/>
            <a:ext cx="7010400" cy="23411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83F114-CF02-FD4C-77CC-22661EF88CF2}"/>
              </a:ext>
            </a:extLst>
          </p:cNvPr>
          <p:cNvSpPr txBox="1"/>
          <p:nvPr/>
        </p:nvSpPr>
        <p:spPr>
          <a:xfrm>
            <a:off x="8001000" y="4038600"/>
            <a:ext cx="3157664" cy="832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2000"/>
              </a:lnSpc>
              <a:spcAft>
                <a:spcPts val="80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our Choctaw Nation Wildlife Camp.”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978FD36-9AD0-A302-B335-254ABDACDB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279" y="770566"/>
            <a:ext cx="3857322" cy="28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8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EAFWA states">
            <a:extLst>
              <a:ext uri="{FF2B5EF4-FFF2-40B4-BE49-F238E27FC236}">
                <a16:creationId xmlns:a16="http://schemas.microsoft.com/office/drawing/2014/main" id="{4DC6CB49-33AD-4A1A-9E88-24445229E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236" y="1604505"/>
            <a:ext cx="4343400" cy="27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6DC4DA-1DCB-4C4D-944B-FA211523C145}"/>
              </a:ext>
            </a:extLst>
          </p:cNvPr>
          <p:cNvSpPr txBox="1"/>
          <p:nvPr/>
        </p:nvSpPr>
        <p:spPr>
          <a:xfrm>
            <a:off x="3923766" y="730983"/>
            <a:ext cx="7621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SEAFWA Large Carnivore Working Group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77E38-3FD7-4DE5-8039-D0C54C1AD806}"/>
              </a:ext>
            </a:extLst>
          </p:cNvPr>
          <p:cNvSpPr txBox="1"/>
          <p:nvPr/>
        </p:nvSpPr>
        <p:spPr>
          <a:xfrm>
            <a:off x="5717963" y="4672362"/>
            <a:ext cx="40326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Southeastern Association of Fish &amp; Wildlife Agencies  </a:t>
            </a:r>
          </a:p>
          <a:p>
            <a:endParaRPr lang="en-US" sz="2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630E00-5D46-AB7E-7B2D-DC818844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149" y="1282508"/>
            <a:ext cx="3194581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7E958E-4903-FD7B-557F-F4994BE6849B}"/>
              </a:ext>
            </a:extLst>
          </p:cNvPr>
          <p:cNvSpPr txBox="1"/>
          <p:nvPr/>
        </p:nvSpPr>
        <p:spPr>
          <a:xfrm>
            <a:off x="848210" y="1561574"/>
            <a:ext cx="44196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Short-Term Rentals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Homeowners, Travelers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HOAs, Communities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Teachers, 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D3A793-2464-64FA-C6C5-4541FDD33BAD}"/>
              </a:ext>
            </a:extLst>
          </p:cNvPr>
          <p:cNvSpPr txBox="1"/>
          <p:nvPr/>
        </p:nvSpPr>
        <p:spPr>
          <a:xfrm>
            <a:off x="860242" y="952913"/>
            <a:ext cx="458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WHO USES BEARWISE</a:t>
            </a:r>
          </a:p>
        </p:txBody>
      </p:sp>
      <p:pic>
        <p:nvPicPr>
          <p:cNvPr id="8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8AD5E32-54E1-FA2C-5CBB-ACA22CA867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197" y="609600"/>
            <a:ext cx="3707309" cy="4800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9C7B07-4E59-2B7B-F435-8B8879151C67}"/>
              </a:ext>
            </a:extLst>
          </p:cNvPr>
          <p:cNvSpPr txBox="1"/>
          <p:nvPr/>
        </p:nvSpPr>
        <p:spPr>
          <a:xfrm>
            <a:off x="4358014" y="5757006"/>
            <a:ext cx="5700386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“Our new community group in Vermont will </a:t>
            </a:r>
          </a:p>
          <a:p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give away </a:t>
            </a:r>
            <a:r>
              <a:rPr lang="en-US" sz="20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BearWise</a:t>
            </a:r>
            <a:r>
              <a:rPr lang="en-US" sz="2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magnets at fall events.”</a:t>
            </a:r>
          </a:p>
          <a:p>
            <a:endParaRPr lang="en-US" sz="2100" i="1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A330472-7C54-961B-8710-BE7A90619ED9}"/>
              </a:ext>
            </a:extLst>
          </p:cNvPr>
          <p:cNvGrpSpPr/>
          <p:nvPr/>
        </p:nvGrpSpPr>
        <p:grpSpPr>
          <a:xfrm>
            <a:off x="848210" y="3962400"/>
            <a:ext cx="3490587" cy="2505222"/>
            <a:chOff x="304800" y="3048000"/>
            <a:chExt cx="4953000" cy="358140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3A527D37-601D-0FDF-686C-DE4E469D910E}"/>
                </a:ext>
              </a:extLst>
            </p:cNvPr>
            <p:cNvSpPr/>
            <p:nvPr/>
          </p:nvSpPr>
          <p:spPr>
            <a:xfrm>
              <a:off x="304800" y="3048000"/>
              <a:ext cx="4953000" cy="3581400"/>
            </a:xfrm>
            <a:prstGeom prst="roundRect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Timeline&#10;&#10;Description automatically generated with medium confidence">
              <a:extLst>
                <a:ext uri="{FF2B5EF4-FFF2-40B4-BE49-F238E27FC236}">
                  <a16:creationId xmlns:a16="http://schemas.microsoft.com/office/drawing/2014/main" id="{3D875FDF-CD35-6EF8-FB98-243AAD4440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7660" y="3229327"/>
              <a:ext cx="4585955" cy="3221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268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587" y="1536174"/>
            <a:ext cx="44196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Realtors 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Outdoor Shops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Resorts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Recreation Areas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1981" y="878872"/>
            <a:ext cx="458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WHO USES BEARWISE</a:t>
            </a:r>
          </a:p>
        </p:txBody>
      </p:sp>
      <p:pic>
        <p:nvPicPr>
          <p:cNvPr id="10" name="Picture 9" descr="A picture containing text, outdoor, tree, ground&#10;&#10;Description automatically generated">
            <a:extLst>
              <a:ext uri="{FF2B5EF4-FFF2-40B4-BE49-F238E27FC236}">
                <a16:creationId xmlns:a16="http://schemas.microsoft.com/office/drawing/2014/main" id="{49DAD419-4541-BFC9-4FDD-E2A65EDE9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49" y="497548"/>
            <a:ext cx="4470408" cy="3895436"/>
          </a:xfrm>
          <a:prstGeom prst="rect">
            <a:avLst/>
          </a:prstGeom>
        </p:spPr>
      </p:pic>
      <p:pic>
        <p:nvPicPr>
          <p:cNvPr id="6" name="Picture 5" descr="A picture containing text, screenshot, mammal, bear&#10;&#10;Description automatically generated">
            <a:extLst>
              <a:ext uri="{FF2B5EF4-FFF2-40B4-BE49-F238E27FC236}">
                <a16:creationId xmlns:a16="http://schemas.microsoft.com/office/drawing/2014/main" id="{6151BCCA-A332-DCEA-63AD-5F72CDD47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2477" y="1676400"/>
            <a:ext cx="3747046" cy="485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6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r whistle and a camping guide&#10;&#10;Description automatically generated with medium confidence">
            <a:extLst>
              <a:ext uri="{FF2B5EF4-FFF2-40B4-BE49-F238E27FC236}">
                <a16:creationId xmlns:a16="http://schemas.microsoft.com/office/drawing/2014/main" id="{2D7F13BB-9CEC-4BA1-AFC0-FD638A4F8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55" y="304800"/>
            <a:ext cx="3542857" cy="47244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43800" y="838200"/>
            <a:ext cx="4419600" cy="2805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2800" dirty="0">
                <a:solidFill>
                  <a:srgbClr val="FFC000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WHO USES BEARWISE</a:t>
            </a:r>
            <a:endParaRPr lang="en-US" sz="2800" dirty="0"/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Interpretive Centers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Visitors Centers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Zoos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Radio 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Community newspapers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CCA0C8A-9EBF-1580-AD2F-BB6B10AA7F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75" y="1970592"/>
            <a:ext cx="3441927" cy="445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877" y="1211952"/>
            <a:ext cx="441960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Colleges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Military Bases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First Nations</a:t>
            </a:r>
          </a:p>
          <a:p>
            <a:pPr marL="214313" indent="-214313"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Municipalities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6800" y="685800"/>
            <a:ext cx="458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WHO USES BEARWISE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9E081E-12B9-B239-7406-47105B93121D}"/>
              </a:ext>
            </a:extLst>
          </p:cNvPr>
          <p:cNvSpPr txBox="1"/>
          <p:nvPr/>
        </p:nvSpPr>
        <p:spPr>
          <a:xfrm>
            <a:off x="914400" y="4724400"/>
            <a:ext cx="5574494" cy="2719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“For residents of </a:t>
            </a:r>
            <a:r>
              <a:rPr lang="en-US" sz="24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Michipicoten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 Nation.”</a:t>
            </a:r>
          </a:p>
          <a:p>
            <a:pPr>
              <a:lnSpc>
                <a:spcPct val="102000"/>
              </a:lnSpc>
              <a:spcAft>
                <a:spcPts val="80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“Give to each city council member.”</a:t>
            </a:r>
          </a:p>
          <a:p>
            <a:pPr>
              <a:lnSpc>
                <a:spcPct val="102000"/>
              </a:lnSpc>
              <a:spcAft>
                <a:spcPts val="800"/>
              </a:spcAft>
            </a:pPr>
            <a:r>
              <a:rPr lang="en-US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4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Display in our police station.”</a:t>
            </a:r>
          </a:p>
          <a:p>
            <a:pPr>
              <a:lnSpc>
                <a:spcPct val="102000"/>
              </a:lnSpc>
              <a:spcAft>
                <a:spcPts val="800"/>
              </a:spcAft>
            </a:pPr>
            <a:endParaRPr lang="en-US" sz="24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>
              <a:lnSpc>
                <a:spcPct val="102000"/>
              </a:lnSpc>
              <a:spcBef>
                <a:spcPts val="0"/>
              </a:spcBef>
              <a:spcAft>
                <a:spcPts val="800"/>
              </a:spcAft>
            </a:pPr>
            <a:endParaRPr lang="en-US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C0DD815-CB40-07A7-4CDB-977E8CEAC1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6" r="22454"/>
          <a:stretch/>
        </p:blipFill>
        <p:spPr>
          <a:xfrm>
            <a:off x="5507477" y="1634362"/>
            <a:ext cx="2946236" cy="4985796"/>
          </a:xfrm>
          <a:prstGeom prst="rect">
            <a:avLst/>
          </a:prstGeom>
        </p:spPr>
      </p:pic>
      <p:pic>
        <p:nvPicPr>
          <p:cNvPr id="4" name="Picture 3" descr="A picture containing outdoor, person, tree, road&#10;&#10;Description automatically generated">
            <a:extLst>
              <a:ext uri="{FF2B5EF4-FFF2-40B4-BE49-F238E27FC236}">
                <a16:creationId xmlns:a16="http://schemas.microsoft.com/office/drawing/2014/main" id="{AB8BD4F0-1CB8-D14F-2F8A-CAE24F9F12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50" r="52656" b="4208"/>
          <a:stretch/>
        </p:blipFill>
        <p:spPr>
          <a:xfrm>
            <a:off x="8768712" y="0"/>
            <a:ext cx="2683525" cy="486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20E1547-29BE-05AF-1083-D83E05CEDF9C}"/>
              </a:ext>
            </a:extLst>
          </p:cNvPr>
          <p:cNvSpPr txBox="1"/>
          <p:nvPr/>
        </p:nvSpPr>
        <p:spPr>
          <a:xfrm>
            <a:off x="4219864" y="533400"/>
            <a:ext cx="69481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WHO USES BEARWISE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State Wildlife Agencies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Bear Biologists</a:t>
            </a:r>
          </a:p>
          <a:p>
            <a:pPr marL="274320" indent="-274320">
              <a:buFont typeface="Arial" panose="020B0604020202020204" pitchFamily="34" charset="0"/>
              <a:buChar char="•"/>
            </a:pPr>
            <a:r>
              <a:rPr lang="en-US" sz="2800" dirty="0"/>
              <a:t>Parks &amp; Forests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D3E411-4BBB-BCFA-3640-0B057A596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1143000"/>
            <a:ext cx="3747423" cy="2765598"/>
          </a:xfrm>
          <a:prstGeom prst="rect">
            <a:avLst/>
          </a:prstGeom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:a16="http://schemas.microsoft.com/office/drawing/2014/main" id="{66C67BAF-B220-4613-611B-CFFC5B0A10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691" r="1389" b="1691"/>
          <a:stretch/>
        </p:blipFill>
        <p:spPr>
          <a:xfrm>
            <a:off x="4189738" y="3317669"/>
            <a:ext cx="4529743" cy="323553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AC54B385-F71D-006E-8660-7B0E93C794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46100"/>
            <a:ext cx="3590703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2297-288A-48C9-D84D-ABC15E42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A2D5D-E4D0-F0F7-0042-A92F272BD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48200" y="4830032"/>
            <a:ext cx="4648200" cy="1721395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Recent Partnership: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Trifold brochure with </a:t>
            </a:r>
            <a:r>
              <a:rPr lang="en-US" sz="2400" dirty="0" err="1">
                <a:solidFill>
                  <a:schemeClr val="tx1"/>
                </a:solidFill>
              </a:rPr>
              <a:t>BearVault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5" name="Picture 4" descr="A close-up of a brochure&#10;&#10;Description automatically generated">
            <a:extLst>
              <a:ext uri="{FF2B5EF4-FFF2-40B4-BE49-F238E27FC236}">
                <a16:creationId xmlns:a16="http://schemas.microsoft.com/office/drawing/2014/main" id="{45B7FC60-B90E-AE3F-23CD-EA003354AC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06572"/>
            <a:ext cx="5006768" cy="3868866"/>
          </a:xfrm>
          <a:prstGeom prst="rect">
            <a:avLst/>
          </a:prstGeom>
        </p:spPr>
      </p:pic>
      <p:pic>
        <p:nvPicPr>
          <p:cNvPr id="8" name="Picture 7" descr="A brochure with a couple of people walking on a bridge&#10;&#10;Description automatically generated">
            <a:extLst>
              <a:ext uri="{FF2B5EF4-FFF2-40B4-BE49-F238E27FC236}">
                <a16:creationId xmlns:a16="http://schemas.microsoft.com/office/drawing/2014/main" id="{B6743D59-8116-A825-764E-A65AA6FC4B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02" y="285307"/>
            <a:ext cx="5006768" cy="3868866"/>
          </a:xfrm>
          <a:prstGeom prst="rect">
            <a:avLst/>
          </a:prstGeom>
        </p:spPr>
      </p:pic>
      <p:pic>
        <p:nvPicPr>
          <p:cNvPr id="11" name="Picture 10" descr="A logo of a bear&#10;&#10;Description automatically generated">
            <a:extLst>
              <a:ext uri="{FF2B5EF4-FFF2-40B4-BE49-F238E27FC236}">
                <a16:creationId xmlns:a16="http://schemas.microsoft.com/office/drawing/2014/main" id="{C0F0F5D3-DB6E-0146-01C0-EE699D7ED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016" y="4706178"/>
            <a:ext cx="1803372" cy="19691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772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2297-288A-48C9-D84D-ABC15E42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A2D5D-E4D0-F0F7-0042-A92F272BD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800" y="381000"/>
            <a:ext cx="3733800" cy="609600"/>
          </a:xfrm>
        </p:spPr>
        <p:txBody>
          <a:bodyPr/>
          <a:lstStyle/>
          <a:p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Website Analytics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D07544E-BF50-E42D-8DF1-23D0611BC682}"/>
              </a:ext>
            </a:extLst>
          </p:cNvPr>
          <p:cNvSpPr txBox="1">
            <a:spLocks/>
          </p:cNvSpPr>
          <p:nvPr/>
        </p:nvSpPr>
        <p:spPr>
          <a:xfrm>
            <a:off x="8610600" y="2758569"/>
            <a:ext cx="3326779" cy="2362200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extLst/>
          </a:lstStyle>
          <a:p>
            <a:r>
              <a:rPr lang="en-US" sz="3200" dirty="0">
                <a:solidFill>
                  <a:schemeClr val="tx1"/>
                </a:solidFill>
              </a:rPr>
              <a:t>Most Visited Pages </a:t>
            </a:r>
            <a:endParaRPr lang="en-US" sz="3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Bear Encounters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Bear Spray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About Black Bears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Cocaine Bear</a:t>
            </a:r>
            <a:br>
              <a:rPr lang="en-US" sz="2800" dirty="0">
                <a:solidFill>
                  <a:schemeClr val="tx1"/>
                </a:solidFill>
                <a:latin typeface="+mn-lt"/>
              </a:rPr>
            </a:b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2FDD45-23C3-4A7A-3CE4-575D829C8F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" y="1369283"/>
            <a:ext cx="8277225" cy="37098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E60C0-CD3A-F6C2-AA77-238759EB80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589" t="760" r="60690" b="49038"/>
          <a:stretch/>
        </p:blipFill>
        <p:spPr>
          <a:xfrm>
            <a:off x="8513141" y="188183"/>
            <a:ext cx="3424238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0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2297-288A-48C9-D84D-ABC15E42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A2D5D-E4D0-F0F7-0042-A92F272BD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36302" y="174290"/>
            <a:ext cx="2895600" cy="609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2023 Overview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3BD8FD-3A48-F8C4-E9D8-D6FC9F1B5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3638550" cy="4851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2381422-EA92-7C66-367C-6322B4761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461" y="1828801"/>
            <a:ext cx="4133682" cy="4870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0FBFAA-2699-36A7-C933-C2E40D667A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26563" y="177800"/>
            <a:ext cx="1300123" cy="14052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86794B-7BFC-E0D5-F36D-B5C360A03D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05454" y="1809404"/>
            <a:ext cx="3653097" cy="48707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E9D61-4CD0-6E0D-1487-C93B17D80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51283"/>
            <a:ext cx="5011346" cy="165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2297-288A-48C9-D84D-ABC15E42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A2D5D-E4D0-F0F7-0042-A92F272BD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36302" y="174290"/>
            <a:ext cx="2895600" cy="609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2023 Overview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D18B21-7C65-00AA-CE22-D4497B981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04800"/>
            <a:ext cx="3638550" cy="46767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2401D-9316-6D10-AC2B-5ACFD6E25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0275" y="1090612"/>
            <a:ext cx="3724275" cy="46767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0473B8F-652F-3728-CF98-D432BE90E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8673" y="1751253"/>
            <a:ext cx="3553279" cy="45880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379EA1-77BF-0CE8-387A-2EC52228D6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600" y="2362951"/>
            <a:ext cx="3552825" cy="429577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589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92297-288A-48C9-D84D-ABC15E42F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2A2D5D-E4D0-F0F7-0042-A92F272BD9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343400" y="381000"/>
            <a:ext cx="3276600" cy="6096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2024 At a Glance</a:t>
            </a:r>
            <a:b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3109AD-9058-732E-6DB2-472E002AF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447800"/>
            <a:ext cx="3771900" cy="4914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FAD08-3DCF-C456-2647-4D304531C4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6651" y="1471526"/>
            <a:ext cx="3771900" cy="49244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8C97409-32D2-71CB-F540-752AA7657813}"/>
              </a:ext>
            </a:extLst>
          </p:cNvPr>
          <p:cNvSpPr txBox="1">
            <a:spLocks/>
          </p:cNvSpPr>
          <p:nvPr/>
        </p:nvSpPr>
        <p:spPr>
          <a:xfrm>
            <a:off x="8343207" y="1506162"/>
            <a:ext cx="3771900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defRPr>
            </a:lvl1pPr>
            <a:extLst/>
          </a:lstStyle>
          <a:p>
            <a:r>
              <a:rPr lang="en-US" sz="2600" dirty="0">
                <a:solidFill>
                  <a:schemeClr val="tx1"/>
                </a:solidFill>
                <a:latin typeface="+mn-lt"/>
              </a:rPr>
              <a:t>Building a BW Community</a:t>
            </a:r>
            <a:br>
              <a:rPr lang="en-US" sz="2600" dirty="0">
                <a:solidFill>
                  <a:schemeClr val="tx1"/>
                </a:solidFill>
                <a:latin typeface="+mn-lt"/>
              </a:rPr>
            </a:br>
            <a:endParaRPr lang="en-US" sz="2600" dirty="0">
              <a:solidFill>
                <a:schemeClr val="tx1"/>
              </a:solidFill>
              <a:latin typeface="+mn-lt"/>
            </a:endParaRPr>
          </a:p>
          <a:p>
            <a:r>
              <a:rPr lang="en-US" sz="2600" dirty="0">
                <a:solidFill>
                  <a:schemeClr val="tx1"/>
                </a:solidFill>
                <a:latin typeface="+mn-lt"/>
              </a:rPr>
              <a:t>Electricity Page</a:t>
            </a:r>
          </a:p>
          <a:p>
            <a:endParaRPr lang="en-US" sz="2600" dirty="0">
              <a:solidFill>
                <a:schemeClr val="tx1"/>
              </a:solidFill>
              <a:latin typeface="+mn-lt"/>
            </a:endParaRPr>
          </a:p>
          <a:p>
            <a:r>
              <a:rPr lang="en-US" sz="2600" dirty="0">
                <a:solidFill>
                  <a:schemeClr val="tx1"/>
                </a:solidFill>
                <a:latin typeface="+mn-lt"/>
              </a:rPr>
              <a:t>ATC Partnership</a:t>
            </a:r>
          </a:p>
          <a:p>
            <a:endParaRPr lang="en-US" sz="2600" dirty="0">
              <a:solidFill>
                <a:schemeClr val="tx1"/>
              </a:solidFill>
              <a:latin typeface="+mn-lt"/>
            </a:endParaRPr>
          </a:p>
          <a:p>
            <a:r>
              <a:rPr lang="en-US" sz="2600" dirty="0">
                <a:solidFill>
                  <a:schemeClr val="tx1"/>
                </a:solidFill>
                <a:latin typeface="+mn-lt"/>
              </a:rPr>
              <a:t>Branding Standards</a:t>
            </a:r>
          </a:p>
          <a:p>
            <a:endParaRPr lang="en-US" sz="2600" dirty="0">
              <a:solidFill>
                <a:schemeClr val="tx1"/>
              </a:solidFill>
              <a:latin typeface="+mn-lt"/>
            </a:endParaRPr>
          </a:p>
          <a:p>
            <a:r>
              <a:rPr lang="en-US" sz="2600" dirty="0">
                <a:solidFill>
                  <a:schemeClr val="tx1"/>
                </a:solidFill>
                <a:latin typeface="+mn-lt"/>
              </a:rPr>
              <a:t>State Rep. Responsibilities</a:t>
            </a: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  <a:latin typeface="+mn-lt"/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0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512D7F-9170-43BD-B6A7-FE6540F07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96" y="0"/>
            <a:ext cx="12630563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E8DB54A-B7E3-4E89-A093-2CACD0C69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3625" y="437465"/>
            <a:ext cx="3502458" cy="1295400"/>
          </a:xfrm>
        </p:spPr>
        <p:txBody>
          <a:bodyPr/>
          <a:lstStyle/>
          <a:p>
            <a:pPr algn="ctr"/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Why </a:t>
            </a:r>
            <a:r>
              <a:rPr lang="en-US" sz="4200" dirty="0" err="1">
                <a:solidFill>
                  <a:schemeClr val="accent1">
                    <a:lumMod val="60000"/>
                    <a:lumOff val="40000"/>
                  </a:schemeClr>
                </a:solidFill>
              </a:rPr>
              <a:t>BearWise</a:t>
            </a:r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85109C-FF04-21FF-1B8F-4E91C5187D14}"/>
              </a:ext>
            </a:extLst>
          </p:cNvPr>
          <p:cNvSpPr txBox="1"/>
          <p:nvPr/>
        </p:nvSpPr>
        <p:spPr>
          <a:xfrm>
            <a:off x="439189" y="3105834"/>
            <a:ext cx="3831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/>
              </a:rPr>
              <a:t>Stretched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Budgets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DB4E9-130B-267B-84E4-6177B0967582}"/>
              </a:ext>
            </a:extLst>
          </p:cNvPr>
          <p:cNvSpPr txBox="1"/>
          <p:nvPr/>
        </p:nvSpPr>
        <p:spPr>
          <a:xfrm>
            <a:off x="439189" y="3924669"/>
            <a:ext cx="42888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/>
              </a:rPr>
              <a:t>Stretched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Resources 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26D030-E738-6C9C-B6CD-E13EB21D9423}"/>
              </a:ext>
            </a:extLst>
          </p:cNvPr>
          <p:cNvSpPr txBox="1"/>
          <p:nvPr/>
        </p:nvSpPr>
        <p:spPr>
          <a:xfrm>
            <a:off x="439189" y="4779686"/>
            <a:ext cx="3831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Mobile Society 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6B7E8E-550F-5D90-6429-15B1B963A785}"/>
              </a:ext>
            </a:extLst>
          </p:cNvPr>
          <p:cNvSpPr txBox="1"/>
          <p:nvPr/>
        </p:nvSpPr>
        <p:spPr>
          <a:xfrm>
            <a:off x="-304800" y="2250818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More Attractants 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8EC1E4-1452-E31F-0001-CE89056C38CC}"/>
              </a:ext>
            </a:extLst>
          </p:cNvPr>
          <p:cNvSpPr txBox="1"/>
          <p:nvPr/>
        </p:nvSpPr>
        <p:spPr>
          <a:xfrm>
            <a:off x="-735569" y="1468776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More People    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F86C6D4-B6F4-CD3A-FFC7-1A96D6C1B36A}"/>
              </a:ext>
            </a:extLst>
          </p:cNvPr>
          <p:cNvSpPr txBox="1"/>
          <p:nvPr/>
        </p:nvSpPr>
        <p:spPr>
          <a:xfrm>
            <a:off x="439189" y="5598520"/>
            <a:ext cx="3831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Calibri"/>
              </a:rPr>
              <a:t>Bad Information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rPr>
              <a:t> </a:t>
            </a:r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6616EF-59D3-D507-7D65-2DD60BEF4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85"/>
          <a:stretch/>
        </p:blipFill>
        <p:spPr>
          <a:xfrm>
            <a:off x="5273661" y="156677"/>
            <a:ext cx="6928038" cy="643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0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BE3FB2-8729-4AA5-EB15-82A9079A70B7}"/>
              </a:ext>
            </a:extLst>
          </p:cNvPr>
          <p:cNvSpPr txBox="1"/>
          <p:nvPr/>
        </p:nvSpPr>
        <p:spPr>
          <a:xfrm>
            <a:off x="3235036" y="248169"/>
            <a:ext cx="621376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Projected Funding (2024) </a:t>
            </a:r>
            <a:endParaRPr lang="en-US" sz="4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257F6-39A6-2BDE-7579-55AB49BDD579}"/>
              </a:ext>
            </a:extLst>
          </p:cNvPr>
          <p:cNvSpPr txBox="1"/>
          <p:nvPr/>
        </p:nvSpPr>
        <p:spPr>
          <a:xfrm>
            <a:off x="838200" y="1088630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3000" b="1" dirty="0">
                <a:solidFill>
                  <a:schemeClr val="tx1">
                    <a:lumMod val="95000"/>
                  </a:schemeClr>
                </a:solidFill>
              </a:rPr>
              <a:t>Member Dues</a:t>
            </a:r>
            <a:r>
              <a:rPr lang="en-US" sz="3000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808C3-6551-822C-4E15-D49D901ADFBE}"/>
              </a:ext>
            </a:extLst>
          </p:cNvPr>
          <p:cNvSpPr txBox="1"/>
          <p:nvPr/>
        </p:nvSpPr>
        <p:spPr>
          <a:xfrm>
            <a:off x="8219902" y="1027607"/>
            <a:ext cx="245779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US" sz="3000" b="1" dirty="0">
                <a:solidFill>
                  <a:schemeClr val="tx1">
                    <a:lumMod val="95000"/>
                  </a:schemeClr>
                </a:solidFill>
              </a:rPr>
              <a:t>Store Income </a:t>
            </a:r>
            <a:r>
              <a:rPr lang="en-US" sz="3000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F9240-FFDF-8821-E381-6C952EDCA584}"/>
              </a:ext>
            </a:extLst>
          </p:cNvPr>
          <p:cNvSpPr txBox="1"/>
          <p:nvPr/>
        </p:nvSpPr>
        <p:spPr>
          <a:xfrm>
            <a:off x="644236" y="2838828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85,500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BEF27C1-5F0D-D390-32C0-B93BACC1870F}"/>
              </a:ext>
            </a:extLst>
          </p:cNvPr>
          <p:cNvSpPr/>
          <p:nvPr/>
        </p:nvSpPr>
        <p:spPr>
          <a:xfrm rot="5400000">
            <a:off x="1584267" y="1826074"/>
            <a:ext cx="838200" cy="7620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41B67AF-1760-2E1B-74E5-1B820A9533FF}"/>
              </a:ext>
            </a:extLst>
          </p:cNvPr>
          <p:cNvSpPr/>
          <p:nvPr/>
        </p:nvSpPr>
        <p:spPr>
          <a:xfrm rot="5400000">
            <a:off x="8963198" y="1763042"/>
            <a:ext cx="838200" cy="7620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EB27D0-109F-1F0F-92A4-62001231B497}"/>
              </a:ext>
            </a:extLst>
          </p:cNvPr>
          <p:cNvSpPr txBox="1"/>
          <p:nvPr/>
        </p:nvSpPr>
        <p:spPr>
          <a:xfrm>
            <a:off x="8086898" y="2706479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$14,000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C6B915-2088-B8FD-49B9-D7BF88EA8A7A}"/>
              </a:ext>
            </a:extLst>
          </p:cNvPr>
          <p:cNvSpPr txBox="1"/>
          <p:nvPr/>
        </p:nvSpPr>
        <p:spPr>
          <a:xfrm>
            <a:off x="4343400" y="3639345"/>
            <a:ext cx="309926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2024 Budget </a:t>
            </a:r>
            <a:endParaRPr lang="en-US" sz="4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2BDDD3-4826-36DD-543D-57F1E249BCBA}"/>
              </a:ext>
            </a:extLst>
          </p:cNvPr>
          <p:cNvSpPr txBox="1"/>
          <p:nvPr/>
        </p:nvSpPr>
        <p:spPr>
          <a:xfrm>
            <a:off x="4597631" y="4724400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</a:t>
            </a:r>
            <a:r>
              <a:rPr lang="en-US" sz="4800" dirty="0">
                <a:solidFill>
                  <a:prstClr val="white">
                    <a:lumMod val="95000"/>
                  </a:prstClr>
                </a:solidFill>
                <a:latin typeface="Calibri"/>
              </a:rPr>
              <a:t>93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,000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1B49AF-632B-3A63-8F5E-067E30F26A2E}"/>
              </a:ext>
            </a:extLst>
          </p:cNvPr>
          <p:cNvSpPr/>
          <p:nvPr/>
        </p:nvSpPr>
        <p:spPr>
          <a:xfrm>
            <a:off x="4114800" y="3537476"/>
            <a:ext cx="3505200" cy="2406124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30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2" grpId="0"/>
      <p:bldP spid="23" grpId="0" animBg="1"/>
      <p:bldP spid="26" grpId="0" animBg="1"/>
      <p:bldP spid="27" grpId="0"/>
      <p:bldP spid="2" grpId="0"/>
      <p:bldP spid="3" grpId="0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C507260-2957-326D-406D-50A36F0EBFC4}"/>
              </a:ext>
            </a:extLst>
          </p:cNvPr>
          <p:cNvSpPr txBox="1"/>
          <p:nvPr/>
        </p:nvSpPr>
        <p:spPr>
          <a:xfrm>
            <a:off x="2971800" y="990600"/>
            <a:ext cx="52705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US" sz="4400" b="1" dirty="0">
                <a:solidFill>
                  <a:schemeClr val="tx1">
                    <a:lumMod val="95000"/>
                  </a:schemeClr>
                </a:solidFill>
              </a:rPr>
              <a:t>Store Income (2023)</a:t>
            </a:r>
            <a:r>
              <a:rPr lang="en-US" sz="4400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87969-418E-3EC6-F6C4-874B61C8E117}"/>
              </a:ext>
            </a:extLst>
          </p:cNvPr>
          <p:cNvSpPr txBox="1"/>
          <p:nvPr/>
        </p:nvSpPr>
        <p:spPr>
          <a:xfrm>
            <a:off x="1524000" y="2895600"/>
            <a:ext cx="82137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State Purchases (10%)                       $12,476</a:t>
            </a:r>
          </a:p>
          <a:p>
            <a:r>
              <a:rPr lang="en-US" sz="3200" dirty="0"/>
              <a:t>BW Materials – private (20%)           $  3,122 </a:t>
            </a:r>
          </a:p>
          <a:p>
            <a:r>
              <a:rPr lang="en-US" sz="3200" dirty="0"/>
              <a:t>Other – Book Sales, donations         $  1.104</a:t>
            </a:r>
          </a:p>
        </p:txBody>
      </p:sp>
    </p:spTree>
    <p:extLst>
      <p:ext uri="{BB962C8B-B14F-4D97-AF65-F5344CB8AC3E}">
        <p14:creationId xmlns:p14="http://schemas.microsoft.com/office/powerpoint/2010/main" val="191976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300">
        <p:split orient="vert"/>
      </p:transition>
    </mc:Choice>
    <mc:Fallback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united states&#10;&#10;Description automatically generated">
            <a:extLst>
              <a:ext uri="{FF2B5EF4-FFF2-40B4-BE49-F238E27FC236}">
                <a16:creationId xmlns:a16="http://schemas.microsoft.com/office/drawing/2014/main" id="{C9E17731-83C9-598B-3698-2094B624D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04800"/>
            <a:ext cx="7673693" cy="55958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87CE6B-9028-B28A-1383-DA1150F318A5}"/>
              </a:ext>
            </a:extLst>
          </p:cNvPr>
          <p:cNvSpPr txBox="1"/>
          <p:nvPr/>
        </p:nvSpPr>
        <p:spPr>
          <a:xfrm>
            <a:off x="5665646" y="1219200"/>
            <a:ext cx="3176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/>
              <a:t>As of September 2023</a:t>
            </a:r>
          </a:p>
          <a:p>
            <a:pPr algn="r"/>
            <a:endParaRPr lang="en-US" sz="2000" dirty="0"/>
          </a:p>
          <a:p>
            <a:pPr algn="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430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5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B841-486F-723F-1E54-91CD36D4F9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0484" y="249054"/>
            <a:ext cx="9567863" cy="695325"/>
          </a:xfrm>
        </p:spPr>
        <p:txBody>
          <a:bodyPr/>
          <a:lstStyle/>
          <a:p>
            <a:pPr algn="ctr"/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BearWise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A0534-C0E6-D933-9EC6-22CE10324154}"/>
              </a:ext>
            </a:extLst>
          </p:cNvPr>
          <p:cNvSpPr txBox="1"/>
          <p:nvPr/>
        </p:nvSpPr>
        <p:spPr>
          <a:xfrm>
            <a:off x="9917599" y="1083564"/>
            <a:ext cx="2209801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Outreach </a:t>
            </a:r>
            <a:b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 Creative</a:t>
            </a:r>
          </a:p>
          <a:p>
            <a:pPr>
              <a:spcAft>
                <a:spcPts val="225"/>
              </a:spcAft>
            </a:pPr>
            <a:endParaRPr lang="en-US" sz="2000" dirty="0"/>
          </a:p>
          <a:p>
            <a:pPr>
              <a:spcAft>
                <a:spcPts val="225"/>
              </a:spcAft>
            </a:pPr>
            <a:r>
              <a:rPr lang="en-US" sz="2000" dirty="0"/>
              <a:t>     Mark Hart, AZ</a:t>
            </a:r>
          </a:p>
          <a:p>
            <a:pPr>
              <a:spcAft>
                <a:spcPts val="225"/>
              </a:spcAft>
            </a:pPr>
            <a:endParaRPr lang="en-US" sz="2000" dirty="0"/>
          </a:p>
          <a:p>
            <a:pPr>
              <a:spcAft>
                <a:spcPts val="225"/>
              </a:spcAft>
            </a:pPr>
            <a:r>
              <a:rPr lang="en-US" sz="2000" i="1" dirty="0"/>
              <a:t>   Image Resource</a:t>
            </a:r>
            <a:r>
              <a:rPr lang="en-US" sz="2000" dirty="0"/>
              <a:t>: </a:t>
            </a:r>
          </a:p>
          <a:p>
            <a:pPr>
              <a:spcAft>
                <a:spcPts val="225"/>
              </a:spcAft>
            </a:pPr>
            <a:r>
              <a:rPr lang="en-US" sz="2000" dirty="0"/>
              <a:t>  Linda Masterson</a:t>
            </a:r>
          </a:p>
          <a:p>
            <a:pPr>
              <a:spcAft>
                <a:spcPts val="225"/>
              </a:spcAft>
            </a:pPr>
            <a:r>
              <a:rPr lang="en-US" sz="2000" dirty="0"/>
              <a:t>   LaVonne Ewing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694D9-8DB1-542A-7147-95378A98798E}"/>
              </a:ext>
            </a:extLst>
          </p:cNvPr>
          <p:cNvSpPr txBox="1"/>
          <p:nvPr/>
        </p:nvSpPr>
        <p:spPr>
          <a:xfrm>
            <a:off x="804845" y="1265975"/>
            <a:ext cx="1683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Technical</a:t>
            </a:r>
            <a:r>
              <a:rPr lang="en-US" sz="3000" dirty="0"/>
              <a:t>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25E3D2-CB05-00FE-65DB-F64271F64220}"/>
              </a:ext>
            </a:extLst>
          </p:cNvPr>
          <p:cNvCxnSpPr>
            <a:cxnSpLocks/>
          </p:cNvCxnSpPr>
          <p:nvPr/>
        </p:nvCxnSpPr>
        <p:spPr>
          <a:xfrm>
            <a:off x="6248400" y="2383214"/>
            <a:ext cx="0" cy="5123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D3ACA5-BA59-9D02-E6FA-F6C0FE273E4B}"/>
              </a:ext>
            </a:extLst>
          </p:cNvPr>
          <p:cNvCxnSpPr>
            <a:cxnSpLocks/>
          </p:cNvCxnSpPr>
          <p:nvPr/>
        </p:nvCxnSpPr>
        <p:spPr>
          <a:xfrm flipH="1">
            <a:off x="914400" y="2383214"/>
            <a:ext cx="788183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C6A103-C030-54CA-0E1B-F7FBC4AE4C81}"/>
              </a:ext>
            </a:extLst>
          </p:cNvPr>
          <p:cNvCxnSpPr>
            <a:cxnSpLocks/>
          </p:cNvCxnSpPr>
          <p:nvPr/>
        </p:nvCxnSpPr>
        <p:spPr>
          <a:xfrm>
            <a:off x="3962400" y="2383214"/>
            <a:ext cx="0" cy="39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2C22E1-E235-5F9B-806F-37DA81E06D71}"/>
              </a:ext>
            </a:extLst>
          </p:cNvPr>
          <p:cNvCxnSpPr>
            <a:cxnSpLocks/>
          </p:cNvCxnSpPr>
          <p:nvPr/>
        </p:nvCxnSpPr>
        <p:spPr>
          <a:xfrm flipH="1">
            <a:off x="915484" y="2383214"/>
            <a:ext cx="6626" cy="51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9D8172-07B8-10D8-8CB0-49369E5191F9}"/>
              </a:ext>
            </a:extLst>
          </p:cNvPr>
          <p:cNvCxnSpPr>
            <a:cxnSpLocks/>
          </p:cNvCxnSpPr>
          <p:nvPr/>
        </p:nvCxnSpPr>
        <p:spPr>
          <a:xfrm flipH="1">
            <a:off x="2590800" y="1542974"/>
            <a:ext cx="7344889" cy="572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1F58C8-B7F3-ABAA-5C8D-5D3582F842EB}"/>
              </a:ext>
            </a:extLst>
          </p:cNvPr>
          <p:cNvCxnSpPr>
            <a:cxnSpLocks/>
          </p:cNvCxnSpPr>
          <p:nvPr/>
        </p:nvCxnSpPr>
        <p:spPr>
          <a:xfrm>
            <a:off x="8789265" y="2383214"/>
            <a:ext cx="0" cy="51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11612E-8DEA-FD07-6DAC-F51BB11BB5DE}"/>
              </a:ext>
            </a:extLst>
          </p:cNvPr>
          <p:cNvSpPr txBox="1"/>
          <p:nvPr/>
        </p:nvSpPr>
        <p:spPr>
          <a:xfrm>
            <a:off x="5206855" y="2752091"/>
            <a:ext cx="2362200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MIDWEST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Nate </a:t>
            </a:r>
            <a:r>
              <a:rPr lang="en-US" sz="2000" dirty="0" err="1"/>
              <a:t>Bowersock</a:t>
            </a:r>
            <a:r>
              <a:rPr lang="en-US" sz="2000" dirty="0"/>
              <a:t>, MO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Andrew Tri, 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DC97E-2299-E097-8381-496827B3B8E0}"/>
              </a:ext>
            </a:extLst>
          </p:cNvPr>
          <p:cNvSpPr txBox="1"/>
          <p:nvPr/>
        </p:nvSpPr>
        <p:spPr>
          <a:xfrm>
            <a:off x="2619645" y="2766743"/>
            <a:ext cx="2362193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NORTHEAST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Emily </a:t>
            </a:r>
            <a:r>
              <a:rPr lang="en-US" sz="2000" dirty="0" err="1"/>
              <a:t>Carrollo</a:t>
            </a:r>
            <a:r>
              <a:rPr lang="en-US" sz="2000" dirty="0"/>
              <a:t>, PA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Jennifer Vashon,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332CA-A8AB-B23F-CB4F-AD370EAFD6C9}"/>
              </a:ext>
            </a:extLst>
          </p:cNvPr>
          <p:cNvSpPr txBox="1"/>
          <p:nvPr/>
        </p:nvSpPr>
        <p:spPr>
          <a:xfrm>
            <a:off x="164035" y="2774477"/>
            <a:ext cx="2226146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WEST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Ryan Leahy, CA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Rich </a:t>
            </a:r>
            <a:r>
              <a:rPr lang="en-US" sz="2000" dirty="0" err="1"/>
              <a:t>Beausoleil</a:t>
            </a:r>
            <a:r>
              <a:rPr lang="en-US" sz="2000" dirty="0"/>
              <a:t>, WA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21ABA-D13D-5985-35D3-92E93B38C543}"/>
              </a:ext>
            </a:extLst>
          </p:cNvPr>
          <p:cNvSpPr txBox="1"/>
          <p:nvPr/>
        </p:nvSpPr>
        <p:spPr>
          <a:xfrm>
            <a:off x="7762166" y="2775392"/>
            <a:ext cx="1937898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SOUTHEAST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Dan </a:t>
            </a:r>
            <a:r>
              <a:rPr lang="en-US" dirty="0"/>
              <a:t>Gibbs</a:t>
            </a:r>
            <a:r>
              <a:rPr lang="en-US" sz="2000" dirty="0"/>
              <a:t>, TN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David Telesco, FL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E74A99-B7E6-59D9-DD13-7D6C764B1168}"/>
              </a:ext>
            </a:extLst>
          </p:cNvPr>
          <p:cNvCxnSpPr>
            <a:cxnSpLocks/>
          </p:cNvCxnSpPr>
          <p:nvPr/>
        </p:nvCxnSpPr>
        <p:spPr>
          <a:xfrm>
            <a:off x="1699679" y="1905000"/>
            <a:ext cx="0" cy="4782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91004B-8E74-7687-8526-896727AAB53B}"/>
              </a:ext>
            </a:extLst>
          </p:cNvPr>
          <p:cNvSpPr txBox="1"/>
          <p:nvPr/>
        </p:nvSpPr>
        <p:spPr>
          <a:xfrm>
            <a:off x="5258182" y="1083564"/>
            <a:ext cx="270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Bryant White (AFWA)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A39958-6353-84B2-3AB9-800ADFBFA0E0}"/>
              </a:ext>
            </a:extLst>
          </p:cNvPr>
          <p:cNvSpPr txBox="1"/>
          <p:nvPr/>
        </p:nvSpPr>
        <p:spPr>
          <a:xfrm>
            <a:off x="4077085" y="5774436"/>
            <a:ext cx="2362193" cy="707886"/>
          </a:xfrm>
          <a:prstGeom prst="rect">
            <a:avLst/>
          </a:prstGeom>
          <a:solidFill>
            <a:srgbClr val="33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Member State Representatives</a:t>
            </a:r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id="{BB07C406-F253-30C6-E72B-C61BE2B78659}"/>
              </a:ext>
            </a:extLst>
          </p:cNvPr>
          <p:cNvSpPr/>
          <p:nvPr/>
        </p:nvSpPr>
        <p:spPr>
          <a:xfrm rot="18436432">
            <a:off x="2567227" y="3562793"/>
            <a:ext cx="310536" cy="2879978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id="{B5E9705B-61EE-5AFA-5C71-DFAC9F238DEA}"/>
              </a:ext>
            </a:extLst>
          </p:cNvPr>
          <p:cNvSpPr/>
          <p:nvPr/>
        </p:nvSpPr>
        <p:spPr>
          <a:xfrm rot="3049452">
            <a:off x="7482031" y="3583757"/>
            <a:ext cx="295232" cy="2754753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Up-Down 38">
            <a:extLst>
              <a:ext uri="{FF2B5EF4-FFF2-40B4-BE49-F238E27FC236}">
                <a16:creationId xmlns:a16="http://schemas.microsoft.com/office/drawing/2014/main" id="{D189C9C6-D4EB-8999-486A-814DA1F77D99}"/>
              </a:ext>
            </a:extLst>
          </p:cNvPr>
          <p:cNvSpPr/>
          <p:nvPr/>
        </p:nvSpPr>
        <p:spPr>
          <a:xfrm rot="19611119">
            <a:off x="4015156" y="3883905"/>
            <a:ext cx="331396" cy="1958833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F21BA876-8F7E-2D6C-B579-EEFB790FA7F1}"/>
              </a:ext>
            </a:extLst>
          </p:cNvPr>
          <p:cNvSpPr/>
          <p:nvPr/>
        </p:nvSpPr>
        <p:spPr>
          <a:xfrm rot="1765359">
            <a:off x="6018428" y="3808984"/>
            <a:ext cx="331396" cy="1958833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Up-Down 41">
            <a:extLst>
              <a:ext uri="{FF2B5EF4-FFF2-40B4-BE49-F238E27FC236}">
                <a16:creationId xmlns:a16="http://schemas.microsoft.com/office/drawing/2014/main" id="{27532E80-EEE0-7F0C-127D-FAA7F6E15F81}"/>
              </a:ext>
            </a:extLst>
          </p:cNvPr>
          <p:cNvSpPr/>
          <p:nvPr/>
        </p:nvSpPr>
        <p:spPr>
          <a:xfrm rot="3512085" flipH="1">
            <a:off x="8257298" y="3082290"/>
            <a:ext cx="284639" cy="4308384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shade val="100000"/>
                <a:satMod val="150000"/>
              </a:schemeClr>
            </a:gs>
            <a:gs pos="55000">
              <a:schemeClr val="bg1">
                <a:shade val="90000"/>
                <a:satMod val="375000"/>
              </a:schemeClr>
            </a:gs>
            <a:gs pos="100000">
              <a:schemeClr val="bg2">
                <a:tint val="88000"/>
                <a:satMod val="40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3B841-486F-723F-1E54-91CD36D4F98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20484" y="249054"/>
            <a:ext cx="9567863" cy="695325"/>
          </a:xfrm>
        </p:spPr>
        <p:txBody>
          <a:bodyPr/>
          <a:lstStyle/>
          <a:p>
            <a:pPr algn="ctr"/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BearWise Working Group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A0534-C0E6-D933-9EC6-22CE10324154}"/>
              </a:ext>
            </a:extLst>
          </p:cNvPr>
          <p:cNvSpPr txBox="1"/>
          <p:nvPr/>
        </p:nvSpPr>
        <p:spPr>
          <a:xfrm>
            <a:off x="9917599" y="1083564"/>
            <a:ext cx="2209801" cy="2990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Outreach </a:t>
            </a:r>
            <a:b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</a:b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&amp; Creative</a:t>
            </a:r>
          </a:p>
          <a:p>
            <a:pPr>
              <a:spcAft>
                <a:spcPts val="225"/>
              </a:spcAft>
            </a:pPr>
            <a:endParaRPr lang="en-US" sz="2000" dirty="0"/>
          </a:p>
          <a:p>
            <a:pPr>
              <a:spcAft>
                <a:spcPts val="225"/>
              </a:spcAft>
            </a:pPr>
            <a:r>
              <a:rPr lang="en-US" sz="2000" dirty="0"/>
              <a:t>     Mark Hart, AZ</a:t>
            </a:r>
          </a:p>
          <a:p>
            <a:pPr>
              <a:spcAft>
                <a:spcPts val="225"/>
              </a:spcAft>
            </a:pPr>
            <a:endParaRPr lang="en-US" sz="2000" dirty="0"/>
          </a:p>
          <a:p>
            <a:pPr>
              <a:spcAft>
                <a:spcPts val="225"/>
              </a:spcAft>
            </a:pPr>
            <a:r>
              <a:rPr lang="en-US" sz="2000" i="1" dirty="0"/>
              <a:t>   Image Resource</a:t>
            </a:r>
            <a:r>
              <a:rPr lang="en-US" sz="2000" dirty="0"/>
              <a:t>: </a:t>
            </a:r>
          </a:p>
          <a:p>
            <a:pPr>
              <a:spcAft>
                <a:spcPts val="225"/>
              </a:spcAft>
            </a:pPr>
            <a:r>
              <a:rPr lang="en-US" sz="2000" dirty="0"/>
              <a:t>  Linda Masterson</a:t>
            </a:r>
          </a:p>
          <a:p>
            <a:pPr>
              <a:spcAft>
                <a:spcPts val="225"/>
              </a:spcAft>
            </a:pPr>
            <a:r>
              <a:rPr lang="en-US" sz="2000" dirty="0"/>
              <a:t>   LaVonne Ewing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5694D9-8DB1-542A-7147-95378A98798E}"/>
              </a:ext>
            </a:extLst>
          </p:cNvPr>
          <p:cNvSpPr txBox="1"/>
          <p:nvPr/>
        </p:nvSpPr>
        <p:spPr>
          <a:xfrm>
            <a:off x="804665" y="1265975"/>
            <a:ext cx="16836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3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Technical</a:t>
            </a:r>
            <a:r>
              <a:rPr lang="en-US" sz="3000" dirty="0"/>
              <a:t> 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25E3D2-CB05-00FE-65DB-F64271F64220}"/>
              </a:ext>
            </a:extLst>
          </p:cNvPr>
          <p:cNvCxnSpPr>
            <a:cxnSpLocks/>
          </p:cNvCxnSpPr>
          <p:nvPr/>
        </p:nvCxnSpPr>
        <p:spPr>
          <a:xfrm>
            <a:off x="6248400" y="2383214"/>
            <a:ext cx="0" cy="51238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AD3ACA5-BA59-9D02-E6FA-F6C0FE273E4B}"/>
              </a:ext>
            </a:extLst>
          </p:cNvPr>
          <p:cNvCxnSpPr>
            <a:cxnSpLocks/>
          </p:cNvCxnSpPr>
          <p:nvPr/>
        </p:nvCxnSpPr>
        <p:spPr>
          <a:xfrm flipH="1">
            <a:off x="914220" y="2383214"/>
            <a:ext cx="7881831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AC6A103-C030-54CA-0E1B-F7FBC4AE4C81}"/>
              </a:ext>
            </a:extLst>
          </p:cNvPr>
          <p:cNvCxnSpPr>
            <a:cxnSpLocks/>
          </p:cNvCxnSpPr>
          <p:nvPr/>
        </p:nvCxnSpPr>
        <p:spPr>
          <a:xfrm>
            <a:off x="3962400" y="2383214"/>
            <a:ext cx="0" cy="391263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42C22E1-E235-5F9B-806F-37DA81E06D71}"/>
              </a:ext>
            </a:extLst>
          </p:cNvPr>
          <p:cNvCxnSpPr>
            <a:cxnSpLocks/>
          </p:cNvCxnSpPr>
          <p:nvPr/>
        </p:nvCxnSpPr>
        <p:spPr>
          <a:xfrm flipH="1">
            <a:off x="915484" y="2383214"/>
            <a:ext cx="6626" cy="51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9D8172-07B8-10D8-8CB0-49369E5191F9}"/>
              </a:ext>
            </a:extLst>
          </p:cNvPr>
          <p:cNvCxnSpPr>
            <a:cxnSpLocks/>
          </p:cNvCxnSpPr>
          <p:nvPr/>
        </p:nvCxnSpPr>
        <p:spPr>
          <a:xfrm flipH="1">
            <a:off x="2590800" y="1542974"/>
            <a:ext cx="7344889" cy="5722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1F58C8-B7F3-ABAA-5C8D-5D3582F842EB}"/>
              </a:ext>
            </a:extLst>
          </p:cNvPr>
          <p:cNvCxnSpPr>
            <a:cxnSpLocks/>
          </p:cNvCxnSpPr>
          <p:nvPr/>
        </p:nvCxnSpPr>
        <p:spPr>
          <a:xfrm>
            <a:off x="8789265" y="2383214"/>
            <a:ext cx="0" cy="51238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F11612E-8DEA-FD07-6DAC-F51BB11BB5DE}"/>
              </a:ext>
            </a:extLst>
          </p:cNvPr>
          <p:cNvSpPr txBox="1"/>
          <p:nvPr/>
        </p:nvSpPr>
        <p:spPr>
          <a:xfrm>
            <a:off x="5206855" y="2752091"/>
            <a:ext cx="2362200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MIDWEST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Nate </a:t>
            </a:r>
            <a:r>
              <a:rPr lang="en-US" sz="2000" dirty="0" err="1"/>
              <a:t>Bowersock</a:t>
            </a:r>
            <a:r>
              <a:rPr lang="en-US" sz="2000" dirty="0"/>
              <a:t>, MO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Andrew Tri, 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DC97E-2299-E097-8381-496827B3B8E0}"/>
              </a:ext>
            </a:extLst>
          </p:cNvPr>
          <p:cNvSpPr txBox="1"/>
          <p:nvPr/>
        </p:nvSpPr>
        <p:spPr>
          <a:xfrm>
            <a:off x="2619645" y="2766743"/>
            <a:ext cx="2362193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NORTHEAST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Emily </a:t>
            </a:r>
            <a:r>
              <a:rPr lang="en-US" sz="2000" dirty="0" err="1"/>
              <a:t>Carrollo</a:t>
            </a:r>
            <a:r>
              <a:rPr lang="en-US" sz="2000" dirty="0"/>
              <a:t>, PA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Jennifer Vashon, 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332CA-A8AB-B23F-CB4F-AD370EAFD6C9}"/>
              </a:ext>
            </a:extLst>
          </p:cNvPr>
          <p:cNvSpPr txBox="1"/>
          <p:nvPr/>
        </p:nvSpPr>
        <p:spPr>
          <a:xfrm>
            <a:off x="164035" y="2774477"/>
            <a:ext cx="2226146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WEST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Ryan Leahy, CA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Rich </a:t>
            </a:r>
            <a:r>
              <a:rPr lang="en-US" sz="2000" dirty="0" err="1"/>
              <a:t>Beausoleil</a:t>
            </a:r>
            <a:r>
              <a:rPr lang="en-US" sz="2000" dirty="0"/>
              <a:t>, WA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D21ABA-D13D-5985-35D3-92E93B38C543}"/>
              </a:ext>
            </a:extLst>
          </p:cNvPr>
          <p:cNvSpPr txBox="1"/>
          <p:nvPr/>
        </p:nvSpPr>
        <p:spPr>
          <a:xfrm>
            <a:off x="7762166" y="2775392"/>
            <a:ext cx="1937898" cy="106695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225"/>
              </a:spcAft>
            </a:pPr>
            <a:r>
              <a:rPr lang="en-US" sz="2000" b="1" u="sng" dirty="0"/>
              <a:t>SOUTHEAST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Dan </a:t>
            </a:r>
            <a:r>
              <a:rPr lang="en-US" dirty="0"/>
              <a:t>Gibbs</a:t>
            </a:r>
            <a:r>
              <a:rPr lang="en-US" sz="2000" dirty="0"/>
              <a:t>, TN</a:t>
            </a:r>
          </a:p>
          <a:p>
            <a:pPr algn="ctr">
              <a:spcAft>
                <a:spcPts val="225"/>
              </a:spcAft>
            </a:pPr>
            <a:r>
              <a:rPr lang="en-US" sz="2000" dirty="0"/>
              <a:t>David Telesco, FL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6CE74A99-B7E6-59D9-DD13-7D6C764B1168}"/>
              </a:ext>
            </a:extLst>
          </p:cNvPr>
          <p:cNvCxnSpPr>
            <a:cxnSpLocks/>
          </p:cNvCxnSpPr>
          <p:nvPr/>
        </p:nvCxnSpPr>
        <p:spPr>
          <a:xfrm>
            <a:off x="1699499" y="1905000"/>
            <a:ext cx="0" cy="47821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91004B-8E74-7687-8526-896727AAB53B}"/>
              </a:ext>
            </a:extLst>
          </p:cNvPr>
          <p:cNvSpPr txBox="1"/>
          <p:nvPr/>
        </p:nvSpPr>
        <p:spPr>
          <a:xfrm>
            <a:off x="5258182" y="1083564"/>
            <a:ext cx="27049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Bryant White (AFWA)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A39958-6353-84B2-3AB9-800ADFBFA0E0}"/>
              </a:ext>
            </a:extLst>
          </p:cNvPr>
          <p:cNvSpPr txBox="1"/>
          <p:nvPr/>
        </p:nvSpPr>
        <p:spPr>
          <a:xfrm>
            <a:off x="4077085" y="5774436"/>
            <a:ext cx="2362193" cy="707886"/>
          </a:xfrm>
          <a:prstGeom prst="rect">
            <a:avLst/>
          </a:prstGeom>
          <a:solidFill>
            <a:srgbClr val="3333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Member State Representatives</a:t>
            </a:r>
          </a:p>
        </p:txBody>
      </p:sp>
      <p:sp>
        <p:nvSpPr>
          <p:cNvPr id="37" name="Arrow: Up-Down 36">
            <a:extLst>
              <a:ext uri="{FF2B5EF4-FFF2-40B4-BE49-F238E27FC236}">
                <a16:creationId xmlns:a16="http://schemas.microsoft.com/office/drawing/2014/main" id="{BB07C406-F253-30C6-E72B-C61BE2B78659}"/>
              </a:ext>
            </a:extLst>
          </p:cNvPr>
          <p:cNvSpPr/>
          <p:nvPr/>
        </p:nvSpPr>
        <p:spPr>
          <a:xfrm rot="18436432">
            <a:off x="2567227" y="3562793"/>
            <a:ext cx="310536" cy="2879978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Up-Down 37">
            <a:extLst>
              <a:ext uri="{FF2B5EF4-FFF2-40B4-BE49-F238E27FC236}">
                <a16:creationId xmlns:a16="http://schemas.microsoft.com/office/drawing/2014/main" id="{B5E9705B-61EE-5AFA-5C71-DFAC9F238DEA}"/>
              </a:ext>
            </a:extLst>
          </p:cNvPr>
          <p:cNvSpPr/>
          <p:nvPr/>
        </p:nvSpPr>
        <p:spPr>
          <a:xfrm rot="3049452">
            <a:off x="7482031" y="3583757"/>
            <a:ext cx="295232" cy="2754753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Up-Down 38">
            <a:extLst>
              <a:ext uri="{FF2B5EF4-FFF2-40B4-BE49-F238E27FC236}">
                <a16:creationId xmlns:a16="http://schemas.microsoft.com/office/drawing/2014/main" id="{D189C9C6-D4EB-8999-486A-814DA1F77D99}"/>
              </a:ext>
            </a:extLst>
          </p:cNvPr>
          <p:cNvSpPr/>
          <p:nvPr/>
        </p:nvSpPr>
        <p:spPr>
          <a:xfrm rot="19611119">
            <a:off x="4015156" y="3883905"/>
            <a:ext cx="331396" cy="1958833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Up-Down 40">
            <a:extLst>
              <a:ext uri="{FF2B5EF4-FFF2-40B4-BE49-F238E27FC236}">
                <a16:creationId xmlns:a16="http://schemas.microsoft.com/office/drawing/2014/main" id="{F21BA876-8F7E-2D6C-B579-EEFB790FA7F1}"/>
              </a:ext>
            </a:extLst>
          </p:cNvPr>
          <p:cNvSpPr/>
          <p:nvPr/>
        </p:nvSpPr>
        <p:spPr>
          <a:xfrm rot="1765359">
            <a:off x="6018428" y="3808984"/>
            <a:ext cx="331396" cy="1958833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Arrow: Up-Down 41">
            <a:extLst>
              <a:ext uri="{FF2B5EF4-FFF2-40B4-BE49-F238E27FC236}">
                <a16:creationId xmlns:a16="http://schemas.microsoft.com/office/drawing/2014/main" id="{27532E80-EEE0-7F0C-127D-FAA7F6E15F81}"/>
              </a:ext>
            </a:extLst>
          </p:cNvPr>
          <p:cNvSpPr/>
          <p:nvPr/>
        </p:nvSpPr>
        <p:spPr>
          <a:xfrm rot="3512085" flipH="1">
            <a:off x="8257298" y="3082290"/>
            <a:ext cx="284639" cy="4308384"/>
          </a:xfrm>
          <a:prstGeom prst="upDown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8" grpId="0" animBg="1"/>
      <p:bldP spid="6" grpId="0" animBg="1"/>
      <p:bldP spid="7" grpId="0" animBg="1"/>
      <p:bldP spid="23" grpId="0"/>
      <p:bldP spid="25" grpId="0" animBg="1"/>
      <p:bldP spid="37" grpId="0" animBg="1"/>
      <p:bldP spid="38" grpId="0" animBg="1"/>
      <p:bldP spid="39" grpId="0" animBg="1"/>
      <p:bldP spid="41" grpId="0" animBg="1"/>
      <p:bldP spid="4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9BE3FB2-8729-4AA5-EB15-82A9079A70B7}"/>
              </a:ext>
            </a:extLst>
          </p:cNvPr>
          <p:cNvSpPr txBox="1"/>
          <p:nvPr/>
        </p:nvSpPr>
        <p:spPr>
          <a:xfrm>
            <a:off x="4937067" y="381000"/>
            <a:ext cx="206047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Funding</a:t>
            </a:r>
            <a:endParaRPr lang="en-US" sz="4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4257F6-39A6-2BDE-7579-55AB49BDD579}"/>
              </a:ext>
            </a:extLst>
          </p:cNvPr>
          <p:cNvSpPr txBox="1"/>
          <p:nvPr/>
        </p:nvSpPr>
        <p:spPr>
          <a:xfrm>
            <a:off x="960120" y="1465193"/>
            <a:ext cx="2590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25"/>
              </a:spcAft>
            </a:pPr>
            <a:r>
              <a:rPr lang="en-US" sz="3000" b="1" dirty="0">
                <a:solidFill>
                  <a:schemeClr val="tx1">
                    <a:lumMod val="95000"/>
                  </a:schemeClr>
                </a:solidFill>
              </a:rPr>
              <a:t>Member Dues</a:t>
            </a:r>
            <a:r>
              <a:rPr lang="en-US" sz="3000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5808C3-6551-822C-4E15-D49D901ADFBE}"/>
              </a:ext>
            </a:extLst>
          </p:cNvPr>
          <p:cNvSpPr txBox="1"/>
          <p:nvPr/>
        </p:nvSpPr>
        <p:spPr>
          <a:xfrm>
            <a:off x="7524404" y="1371600"/>
            <a:ext cx="3733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25"/>
              </a:spcAft>
            </a:pPr>
            <a:r>
              <a:rPr lang="en-US" sz="3000" b="1" dirty="0">
                <a:solidFill>
                  <a:schemeClr val="tx1">
                    <a:lumMod val="95000"/>
                  </a:schemeClr>
                </a:solidFill>
              </a:rPr>
              <a:t>Store Income (2023)</a:t>
            </a:r>
            <a:r>
              <a:rPr lang="en-US" sz="3000" dirty="0">
                <a:solidFill>
                  <a:schemeClr val="tx1">
                    <a:lumMod val="95000"/>
                  </a:schemeClr>
                </a:solidFill>
              </a:rPr>
              <a:t> 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FF86CF9-DA91-5E4F-83A4-FDAE3F9A2D9F}"/>
              </a:ext>
            </a:extLst>
          </p:cNvPr>
          <p:cNvSpPr txBox="1"/>
          <p:nvPr/>
        </p:nvSpPr>
        <p:spPr>
          <a:xfrm>
            <a:off x="1295400" y="1991288"/>
            <a:ext cx="25908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$2,250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6CF9240-FFDF-8821-E381-6C952EDCA584}"/>
              </a:ext>
            </a:extLst>
          </p:cNvPr>
          <p:cNvSpPr txBox="1"/>
          <p:nvPr/>
        </p:nvSpPr>
        <p:spPr>
          <a:xfrm>
            <a:off x="872836" y="4312715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$90,000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EBEF27C1-5F0D-D390-32C0-B93BACC1870F}"/>
              </a:ext>
            </a:extLst>
          </p:cNvPr>
          <p:cNvSpPr/>
          <p:nvPr/>
        </p:nvSpPr>
        <p:spPr>
          <a:xfrm rot="5400000">
            <a:off x="1723697" y="3030498"/>
            <a:ext cx="838200" cy="7620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18E96E-BF0B-0862-5827-495E4ACB0065}"/>
              </a:ext>
            </a:extLst>
          </p:cNvPr>
          <p:cNvSpPr txBox="1"/>
          <p:nvPr/>
        </p:nvSpPr>
        <p:spPr>
          <a:xfrm>
            <a:off x="6997545" y="2083621"/>
            <a:ext cx="4530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 Purchases (10%)                       $12,476</a:t>
            </a:r>
          </a:p>
          <a:p>
            <a:r>
              <a:rPr lang="en-US" dirty="0"/>
              <a:t>BW Materials – private (20%)           $  3,122 </a:t>
            </a:r>
          </a:p>
          <a:p>
            <a:r>
              <a:rPr lang="en-US" dirty="0"/>
              <a:t>Other – Book Sales, donations         $  1.104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541B67AF-1760-2E1B-74E5-1B820A9533FF}"/>
              </a:ext>
            </a:extLst>
          </p:cNvPr>
          <p:cNvSpPr/>
          <p:nvPr/>
        </p:nvSpPr>
        <p:spPr>
          <a:xfrm rot="5400000">
            <a:off x="9029700" y="3185051"/>
            <a:ext cx="838200" cy="762000"/>
          </a:xfrm>
          <a:prstGeom prst="rightArrow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EB27D0-109F-1F0F-92A4-62001231B497}"/>
              </a:ext>
            </a:extLst>
          </p:cNvPr>
          <p:cNvSpPr txBox="1"/>
          <p:nvPr/>
        </p:nvSpPr>
        <p:spPr>
          <a:xfrm>
            <a:off x="8153400" y="4188195"/>
            <a:ext cx="2590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25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$16,702</a:t>
            </a:r>
          </a:p>
        </p:txBody>
      </p:sp>
    </p:spTree>
    <p:extLst>
      <p:ext uri="{BB962C8B-B14F-4D97-AF65-F5344CB8AC3E}">
        <p14:creationId xmlns:p14="http://schemas.microsoft.com/office/powerpoint/2010/main" val="26176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20" grpId="0"/>
      <p:bldP spid="22" grpId="0"/>
      <p:bldP spid="23" grpId="0" animBg="1"/>
      <p:bldP spid="25" grpId="0"/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ear in a tree&#10;&#10;Description automatically generated with medium confidence">
            <a:extLst>
              <a:ext uri="{FF2B5EF4-FFF2-40B4-BE49-F238E27FC236}">
                <a16:creationId xmlns:a16="http://schemas.microsoft.com/office/drawing/2014/main" id="{DB04290D-FBA2-34C8-F665-55CC7E2EAD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2"/>
          <a:stretch/>
        </p:blipFill>
        <p:spPr>
          <a:xfrm>
            <a:off x="0" y="-76200"/>
            <a:ext cx="12170229" cy="6934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67600" y="4038600"/>
            <a:ext cx="3962400" cy="256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150" dirty="0" err="1"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BearWise</a:t>
            </a:r>
            <a:r>
              <a:rPr lang="en-US" sz="4800" spc="-150" dirty="0">
                <a:latin typeface="+mj-lt"/>
                <a:ea typeface="Open Sans Condensed" panose="020B0806030504020204" pitchFamily="34" charset="0"/>
                <a:cs typeface="Open Sans Condensed" panose="020B0806030504020204" pitchFamily="34" charset="0"/>
              </a:rPr>
              <a:t> helps people live responsibly with black bears</a:t>
            </a:r>
          </a:p>
        </p:txBody>
      </p:sp>
    </p:spTree>
    <p:extLst>
      <p:ext uri="{BB962C8B-B14F-4D97-AF65-F5344CB8AC3E}">
        <p14:creationId xmlns:p14="http://schemas.microsoft.com/office/powerpoint/2010/main" val="41439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167937A-84DD-778D-A9AD-D0B161662159}"/>
              </a:ext>
            </a:extLst>
          </p:cNvPr>
          <p:cNvGrpSpPr/>
          <p:nvPr/>
        </p:nvGrpSpPr>
        <p:grpSpPr>
          <a:xfrm>
            <a:off x="4870830" y="166630"/>
            <a:ext cx="2135131" cy="2133600"/>
            <a:chOff x="1295400" y="447764"/>
            <a:chExt cx="2135131" cy="21336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C54E8F9-D5A7-54FC-6FF8-CBDB2A322263}"/>
                </a:ext>
              </a:extLst>
            </p:cNvPr>
            <p:cNvSpPr/>
            <p:nvPr/>
          </p:nvSpPr>
          <p:spPr>
            <a:xfrm>
              <a:off x="1295400" y="447764"/>
              <a:ext cx="2124740" cy="2133600"/>
            </a:xfrm>
            <a:prstGeom prst="ellipse">
              <a:avLst/>
            </a:prstGeom>
            <a:gradFill>
              <a:gsLst>
                <a:gs pos="0">
                  <a:srgbClr val="92D050"/>
                </a:gs>
                <a:gs pos="100000">
                  <a:schemeClr val="accent5">
                    <a:lumMod val="5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2FACC7A-6714-99F5-2D90-AB54FD8795F2}"/>
                </a:ext>
              </a:extLst>
            </p:cNvPr>
            <p:cNvSpPr txBox="1"/>
            <p:nvPr/>
          </p:nvSpPr>
          <p:spPr>
            <a:xfrm>
              <a:off x="1305791" y="880316"/>
              <a:ext cx="21247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BearWise</a:t>
              </a:r>
              <a:r>
                <a:rPr lang="en-US" sz="3200" dirty="0"/>
                <a:t> </a:t>
              </a:r>
            </a:p>
            <a:p>
              <a:pPr algn="ctr"/>
              <a:r>
                <a:rPr lang="en-US" sz="3200" dirty="0"/>
                <a:t>Website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6C3B174-C79B-0B98-2076-02F4B6F8724F}"/>
              </a:ext>
            </a:extLst>
          </p:cNvPr>
          <p:cNvGrpSpPr/>
          <p:nvPr/>
        </p:nvGrpSpPr>
        <p:grpSpPr>
          <a:xfrm>
            <a:off x="2417208" y="3595282"/>
            <a:ext cx="2124740" cy="2133600"/>
            <a:chOff x="1295400" y="447764"/>
            <a:chExt cx="2124740" cy="21336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6AB487D-F8CF-E90A-EEF4-82365B5D7D94}"/>
                </a:ext>
              </a:extLst>
            </p:cNvPr>
            <p:cNvSpPr/>
            <p:nvPr/>
          </p:nvSpPr>
          <p:spPr>
            <a:xfrm>
              <a:off x="1295400" y="447764"/>
              <a:ext cx="2124740" cy="2133600"/>
            </a:xfrm>
            <a:prstGeom prst="ellipse">
              <a:avLst/>
            </a:prstGeom>
            <a:gradFill>
              <a:gsLst>
                <a:gs pos="0">
                  <a:srgbClr val="D8D9F0"/>
                </a:gs>
                <a:gs pos="100000">
                  <a:srgbClr val="343888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70C5D7-FD18-3DB7-EC78-906AE07704F2}"/>
                </a:ext>
              </a:extLst>
            </p:cNvPr>
            <p:cNvSpPr txBox="1"/>
            <p:nvPr/>
          </p:nvSpPr>
          <p:spPr>
            <a:xfrm>
              <a:off x="1295400" y="914400"/>
              <a:ext cx="21247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Social Sharing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DB6FFD4-8C2B-5195-903F-A5301ED2E592}"/>
              </a:ext>
            </a:extLst>
          </p:cNvPr>
          <p:cNvGrpSpPr/>
          <p:nvPr/>
        </p:nvGrpSpPr>
        <p:grpSpPr>
          <a:xfrm>
            <a:off x="2424135" y="1134135"/>
            <a:ext cx="2145522" cy="2133600"/>
            <a:chOff x="1274618" y="447764"/>
            <a:chExt cx="2145522" cy="213360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42F581-9A7C-B558-5B65-FE59547C5791}"/>
                </a:ext>
              </a:extLst>
            </p:cNvPr>
            <p:cNvSpPr/>
            <p:nvPr/>
          </p:nvSpPr>
          <p:spPr>
            <a:xfrm>
              <a:off x="1295400" y="447764"/>
              <a:ext cx="2124740" cy="2133600"/>
            </a:xfrm>
            <a:prstGeom prst="ellipse">
              <a:avLst/>
            </a:prstGeom>
            <a:gradFill>
              <a:gsLst>
                <a:gs pos="0">
                  <a:schemeClr val="tx2">
                    <a:lumMod val="9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82935ED-BE3E-9883-C78F-A88E99BDE576}"/>
                </a:ext>
              </a:extLst>
            </p:cNvPr>
            <p:cNvSpPr txBox="1"/>
            <p:nvPr/>
          </p:nvSpPr>
          <p:spPr>
            <a:xfrm>
              <a:off x="1274618" y="976278"/>
              <a:ext cx="212474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/>
                <a:t>Member States</a:t>
              </a: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425B1102-2B5C-F997-732F-F05ED8925338}"/>
              </a:ext>
            </a:extLst>
          </p:cNvPr>
          <p:cNvSpPr/>
          <p:nvPr/>
        </p:nvSpPr>
        <p:spPr>
          <a:xfrm>
            <a:off x="7349407" y="786993"/>
            <a:ext cx="2124740" cy="2133600"/>
          </a:xfrm>
          <a:prstGeom prst="ellipse">
            <a:avLst/>
          </a:prstGeom>
          <a:gradFill>
            <a:gsLst>
              <a:gs pos="0">
                <a:srgbClr val="FFC9C9"/>
              </a:gs>
              <a:gs pos="100000">
                <a:srgbClr val="C00000"/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2C0373-45AA-90F6-C1A3-89B4E1063A25}"/>
              </a:ext>
            </a:extLst>
          </p:cNvPr>
          <p:cNvSpPr txBox="1"/>
          <p:nvPr/>
        </p:nvSpPr>
        <p:spPr>
          <a:xfrm>
            <a:off x="7359798" y="1589198"/>
            <a:ext cx="2124740" cy="48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200" dirty="0">
                <a:solidFill>
                  <a:schemeClr val="bg1"/>
                </a:solidFill>
              </a:rPr>
              <a:t>Partners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46F6A4B-ADAD-924D-576B-97EE53966A2C}"/>
              </a:ext>
            </a:extLst>
          </p:cNvPr>
          <p:cNvGrpSpPr/>
          <p:nvPr/>
        </p:nvGrpSpPr>
        <p:grpSpPr>
          <a:xfrm>
            <a:off x="7392724" y="3349812"/>
            <a:ext cx="2132276" cy="2133600"/>
            <a:chOff x="7207225" y="3401291"/>
            <a:chExt cx="2132276" cy="21336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F5CCD9F-6ABA-1B95-2A62-AE46293E27BC}"/>
                </a:ext>
              </a:extLst>
            </p:cNvPr>
            <p:cNvSpPr/>
            <p:nvPr/>
          </p:nvSpPr>
          <p:spPr>
            <a:xfrm>
              <a:off x="7214761" y="3401291"/>
              <a:ext cx="2124740" cy="2133600"/>
            </a:xfrm>
            <a:prstGeom prst="ellipse">
              <a:avLst/>
            </a:prstGeom>
            <a:gradFill>
              <a:gsLst>
                <a:gs pos="0">
                  <a:srgbClr val="FFE38B"/>
                </a:gs>
                <a:gs pos="100000">
                  <a:srgbClr val="EAB200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58A8113-BC58-0E08-1565-6142A2B0AD94}"/>
                </a:ext>
              </a:extLst>
            </p:cNvPr>
            <p:cNvSpPr txBox="1"/>
            <p:nvPr/>
          </p:nvSpPr>
          <p:spPr>
            <a:xfrm>
              <a:off x="7207225" y="3983607"/>
              <a:ext cx="2124740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sz="3200" dirty="0">
                  <a:solidFill>
                    <a:schemeClr val="bg1"/>
                  </a:solidFill>
                </a:rPr>
                <a:t>Store</a:t>
              </a:r>
            </a:p>
            <a:p>
              <a:pPr algn="ctr">
                <a:lnSpc>
                  <a:spcPts val="3000"/>
                </a:lnSpc>
              </a:pPr>
              <a:r>
                <a:rPr lang="en-US" sz="3200" dirty="0">
                  <a:solidFill>
                    <a:schemeClr val="bg1"/>
                  </a:solidFill>
                </a:rPr>
                <a:t>Customers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1EF547A-3354-D801-A91D-7F433668006F}"/>
              </a:ext>
            </a:extLst>
          </p:cNvPr>
          <p:cNvGrpSpPr/>
          <p:nvPr/>
        </p:nvGrpSpPr>
        <p:grpSpPr>
          <a:xfrm>
            <a:off x="5037404" y="4468091"/>
            <a:ext cx="2124740" cy="2133600"/>
            <a:chOff x="1295400" y="447764"/>
            <a:chExt cx="2124740" cy="21336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67AF279-B555-25A7-15BE-10C9ABFCDAD9}"/>
                </a:ext>
              </a:extLst>
            </p:cNvPr>
            <p:cNvSpPr/>
            <p:nvPr/>
          </p:nvSpPr>
          <p:spPr>
            <a:xfrm>
              <a:off x="1295400" y="447764"/>
              <a:ext cx="2124740" cy="2133600"/>
            </a:xfrm>
            <a:prstGeom prst="ellipse">
              <a:avLst/>
            </a:prstGeom>
            <a:gradFill>
              <a:gsLst>
                <a:gs pos="0">
                  <a:srgbClr val="F7DDC9"/>
                </a:gs>
                <a:gs pos="100000">
                  <a:srgbClr val="E17E33"/>
                </a:gs>
              </a:gsLst>
              <a:path path="circle">
                <a:fillToRect l="50000" t="-80000" r="50000" b="18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341527-E62C-14FA-086D-C51F914081D1}"/>
                </a:ext>
              </a:extLst>
            </p:cNvPr>
            <p:cNvSpPr txBox="1"/>
            <p:nvPr/>
          </p:nvSpPr>
          <p:spPr>
            <a:xfrm>
              <a:off x="1295400" y="1305013"/>
              <a:ext cx="21247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Subscribers</a:t>
              </a:r>
            </a:p>
          </p:txBody>
        </p:sp>
      </p:grpSp>
      <p:pic>
        <p:nvPicPr>
          <p:cNvPr id="39" name="Picture 38" descr="A picture containing logo&#10;&#10;Description automatically generated">
            <a:extLst>
              <a:ext uri="{FF2B5EF4-FFF2-40B4-BE49-F238E27FC236}">
                <a16:creationId xmlns:a16="http://schemas.microsoft.com/office/drawing/2014/main" id="{484E1333-1284-A3A0-DE11-669FCF9BF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55" y="1662649"/>
            <a:ext cx="3347607" cy="3391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0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split orient="vert"/>
      </p:transition>
    </mc:Choice>
    <mc:Fallback xmlns="">
      <p:transition>
        <p:split orient="vert"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tro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35028</TotalTime>
  <Words>619</Words>
  <Application>Microsoft Office PowerPoint</Application>
  <PresentationFormat>Widescreen</PresentationFormat>
  <Paragraphs>189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Wingdings</vt:lpstr>
      <vt:lpstr>Wingdings 2</vt:lpstr>
      <vt:lpstr>Wingdings 3</vt:lpstr>
      <vt:lpstr>Metro</vt:lpstr>
      <vt:lpstr>PowerPoint Presentation</vt:lpstr>
      <vt:lpstr>PowerPoint Presentation</vt:lpstr>
      <vt:lpstr>Why BearWise?</vt:lpstr>
      <vt:lpstr>PowerPoint Presentation</vt:lpstr>
      <vt:lpstr>BearWise Working Group</vt:lpstr>
      <vt:lpstr>BearWise Working Group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Info in  the Article Bank</vt:lpstr>
      <vt:lpstr>Keep Bears Out Electric Fencing Bear-Resistant Containers  and more</vt:lpstr>
      <vt:lpstr>Bear Safety  Bear Encounters Dogs &amp; Bears Hike, Camp, Fish Safely Vacation Tips Bear Spray Tips for Hunters </vt:lpstr>
      <vt:lpstr>PowerPoint Presentation</vt:lpstr>
      <vt:lpstr>Why dogs  and bears  don’t mix</vt:lpstr>
      <vt:lpstr>PowerPoint Presentation</vt:lpstr>
      <vt:lpstr>A one-stop shop of free handouts  English &amp; Spanish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Recent Partnership: Trifold brochure with BearVault</vt:lpstr>
      <vt:lpstr>Website Analytics </vt:lpstr>
      <vt:lpstr>2023 Overview </vt:lpstr>
      <vt:lpstr>2023 Overview </vt:lpstr>
      <vt:lpstr>2024 At a Glance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LaVonne</dc:creator>
  <cp:lastModifiedBy>Dan Gibbs</cp:lastModifiedBy>
  <cp:revision>340</cp:revision>
  <cp:lastPrinted>2022-10-12T23:32:36Z</cp:lastPrinted>
  <dcterms:created xsi:type="dcterms:W3CDTF">2019-04-05T19:37:01Z</dcterms:created>
  <dcterms:modified xsi:type="dcterms:W3CDTF">2024-03-28T13:36:44Z</dcterms:modified>
</cp:coreProperties>
</file>