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334" r:id="rId3"/>
    <p:sldId id="367" r:id="rId4"/>
    <p:sldId id="366" r:id="rId5"/>
    <p:sldId id="356" r:id="rId6"/>
    <p:sldId id="352" r:id="rId7"/>
    <p:sldId id="338" r:id="rId8"/>
    <p:sldId id="348" r:id="rId9"/>
    <p:sldId id="339" r:id="rId10"/>
    <p:sldId id="349" r:id="rId11"/>
    <p:sldId id="350" r:id="rId12"/>
    <p:sldId id="344" r:id="rId13"/>
    <p:sldId id="32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196" autoAdjust="0"/>
  </p:normalViewPr>
  <p:slideViewPr>
    <p:cSldViewPr snapToGrid="0">
      <p:cViewPr varScale="1">
        <p:scale>
          <a:sx n="102" d="100"/>
          <a:sy n="102" d="100"/>
        </p:scale>
        <p:origin x="3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08B14-6049-448A-B0B6-C4DB6456F46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4AB2B-9BE2-4091-AEBD-EFFF81BE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39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missing, seem logical, red flags or concerns, any ideas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4AB2B-9BE2-4091-AEBD-EFFF81BE71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98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59646-0027-4CBC-9BD4-F1DA2279F2A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90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83E1D-8C1B-44ED-9093-A11B703E4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CA605-05C0-4A35-A77D-44AC60DD8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B8A97-E6D8-4D5B-A03D-389C53ED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6709-8E58-4FEB-AC28-A7637D86A0C9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E8418-7DC6-4C79-B33F-3D7738D42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77B1C-AB24-40F3-976C-6B88C2CCF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AD03-ECB5-44D7-A3E0-3F03A415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65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E1737-81A3-4534-8259-026181D9F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BED3E-2F4F-42DF-8629-AFBA14C90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EC95D-AFA8-4D56-9C0A-DBBA29060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6709-8E58-4FEB-AC28-A7637D86A0C9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4C2E7-3220-4661-B799-8A594CD72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8896E-173C-41A5-A34A-FB41170C1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AD03-ECB5-44D7-A3E0-3F03A415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3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4AEEF5-3DA6-46EC-ADFD-7FED5ED76C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7F4D0A-A992-4E32-970F-F8FAD06C8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8A32D-DD47-4D9F-9B96-7209F0A56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6709-8E58-4FEB-AC28-A7637D86A0C9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5C0C6-61B8-4698-9762-5C544FF77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74769-FC58-4A1E-9FA5-550918A01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AD03-ECB5-44D7-A3E0-3F03A415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24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63922-AD21-4D4A-AC7C-B7C68658E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B772E-71FD-40BA-B191-00EEF4347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0F016-1EB0-4A36-ADD4-DA97E47BB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6709-8E58-4FEB-AC28-A7637D86A0C9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735F6-58AE-4F70-A0C4-26E132B35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B8384-A50F-4792-959A-395EC2306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AD03-ECB5-44D7-A3E0-3F03A415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20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3F614-2C49-4089-9F6F-A469A2F8F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80B12-F9A5-42F8-A475-82B758F75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63D23-7775-4029-8965-FB709721B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6709-8E58-4FEB-AC28-A7637D86A0C9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BA9C1-EE62-4EA8-99B5-489E175C6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F55A8-80A3-4550-A2F1-C88122E8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AD03-ECB5-44D7-A3E0-3F03A415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48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78392-0F18-4DE3-84C4-F84F9DDE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F11F9-8F45-4630-A17E-5D606EE1D1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9F349D-E676-4D1E-B78F-2FCC1DC90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E1E017-F7A9-4E25-B9E6-54E495B53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6709-8E58-4FEB-AC28-A7637D86A0C9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1C37D-8C58-4D7C-8376-D0B32B3E5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07C23-5885-4847-837C-4ED92877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AD03-ECB5-44D7-A3E0-3F03A415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2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DEF2D-9BC2-4A94-9B23-4868F324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5EFC0-44ED-4C39-9D90-2E1B8AE11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27680C-34CD-46BC-A7CA-0847266D0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0FEEC4-485D-442C-91F4-28BE8549F4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0268F2-3019-4B6D-A829-07539DB124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44735B-7B12-4575-9F2E-844FEC438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6709-8E58-4FEB-AC28-A7637D86A0C9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30C265-A1A9-48FB-97A1-554B22FDC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3FAC5-DC5D-421B-B067-FB5D46CD5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AD03-ECB5-44D7-A3E0-3F03A415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56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E1BD0-01C7-4F4F-BACB-C1DDEE08A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EC1E97-1D80-46E6-BF39-5749F7CD5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6709-8E58-4FEB-AC28-A7637D86A0C9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D4A811-36F6-42D0-9BDB-F3E412E1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EC65BE-9084-4057-8A02-1A1B6622E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AD03-ECB5-44D7-A3E0-3F03A415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5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B43C56-408B-46DD-A210-94A88C3D5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6709-8E58-4FEB-AC28-A7637D86A0C9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137D09-BB7E-4051-B4FA-F15FFCBC7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003A9-47BA-48B3-87B2-10A594AC4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AD03-ECB5-44D7-A3E0-3F03A415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7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3B198-63AD-4FB0-85C8-D85D2E400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52DE8-6410-40CE-B36B-CAFB57003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010BEC-0E90-477B-8123-EED28FB0E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A2D1A0-3BDA-42D2-A894-732C64B2A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6709-8E58-4FEB-AC28-A7637D86A0C9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DAFE9-234C-4A39-8BAD-360B3ED6C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59454-2327-44C1-BC67-43960419D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AD03-ECB5-44D7-A3E0-3F03A415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8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78E9-99AD-4112-AD74-CB2B67240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FD27AB-CD64-465D-B903-4D11082BD8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915154-D75B-44C5-A638-E933F78B5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5DBA1-638F-4D63-9C42-1E5227F8D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6709-8E58-4FEB-AC28-A7637D86A0C9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957ED-E30A-4163-A611-4B00AB0AC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FFC03-A240-4516-9628-B6A8A441B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AD03-ECB5-44D7-A3E0-3F03A415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6C1BFB-5E52-425C-8A0A-8D9C9A053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5FD17-E78A-450E-B3BE-7C43DAA4E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7B8A2-1931-4118-B714-847249185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16709-8E58-4FEB-AC28-A7637D86A0C9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FFF5D-1501-486A-87F1-D9FDD0882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50C2F-8B3A-4C55-A024-70411A558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CAD03-ECB5-44D7-A3E0-3F03A415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1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sv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55C8B12-46F3-45F1-805D-E1E0CEE9EB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73"/>
          <a:stretch/>
        </p:blipFill>
        <p:spPr>
          <a:xfrm>
            <a:off x="-13512" y="0"/>
            <a:ext cx="1220551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F91E3CC-A5F0-478A-B185-DF2060974B3A}"/>
              </a:ext>
            </a:extLst>
          </p:cNvPr>
          <p:cNvSpPr/>
          <p:nvPr/>
        </p:nvSpPr>
        <p:spPr>
          <a:xfrm>
            <a:off x="0" y="0"/>
            <a:ext cx="12192000" cy="3091992"/>
          </a:xfrm>
          <a:prstGeom prst="rect">
            <a:avLst/>
          </a:prstGeom>
          <a:solidFill>
            <a:srgbClr val="FFFFFF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Impact" panose="020B0806030902050204" pitchFamily="34" charset="0"/>
                <a:ea typeface="Cambria" panose="02040503050406030204" pitchFamily="18" charset="0"/>
              </a:rPr>
              <a:t>MDC RAWA Readiness</a:t>
            </a:r>
          </a:p>
          <a:p>
            <a:endParaRPr lang="en-US" sz="9600" dirty="0">
              <a:solidFill>
                <a:schemeClr val="bg1"/>
              </a:solidFill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583229-E14B-45B8-AD82-D87D43C2B3C4}"/>
              </a:ext>
            </a:extLst>
          </p:cNvPr>
          <p:cNvSpPr txBox="1"/>
          <p:nvPr/>
        </p:nvSpPr>
        <p:spPr>
          <a:xfrm>
            <a:off x="2041531" y="5657671"/>
            <a:ext cx="12205512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w Cen MT" panose="020B0602020104020603" pitchFamily="34" charset="0"/>
                <a:ea typeface="Cambria" panose="02040503050406030204" pitchFamily="18" charset="0"/>
              </a:rPr>
              <a:t>Nate Muenks, Natural Resource Planning Section Chief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w Cen MT" panose="020B0602020104020603" pitchFamily="34" charset="0"/>
                <a:ea typeface="Cambria" panose="02040503050406030204" pitchFamily="18" charset="0"/>
              </a:rPr>
              <a:t>Missouri Department of Conservation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w Cen MT" panose="020B0602020104020603" pitchFamily="34" charset="0"/>
                <a:ea typeface="Cambria" panose="02040503050406030204" pitchFamily="18" charset="0"/>
              </a:rPr>
              <a:t>19 April 2022</a:t>
            </a:r>
          </a:p>
        </p:txBody>
      </p:sp>
    </p:spTree>
    <p:extLst>
      <p:ext uri="{BB962C8B-B14F-4D97-AF65-F5344CB8AC3E}">
        <p14:creationId xmlns:p14="http://schemas.microsoft.com/office/powerpoint/2010/main" val="2050566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8186E-D3D2-4166-9AB5-517D5F8F4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8" y="234496"/>
            <a:ext cx="11337472" cy="1325563"/>
          </a:xfrm>
        </p:spPr>
        <p:txBody>
          <a:bodyPr/>
          <a:lstStyle/>
          <a:p>
            <a:r>
              <a:rPr lang="en-US" dirty="0">
                <a:latin typeface="Impact" panose="020B0806030902050204" pitchFamily="34" charset="0"/>
              </a:rPr>
              <a:t>RAWA for FY24 – FY26: All-staff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0604E-B100-45DF-B6B8-4D0CFBF55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8" y="1376450"/>
            <a:ext cx="11092544" cy="362009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w Cen MT" panose="020B0602020104020603" pitchFamily="34" charset="0"/>
              </a:rPr>
              <a:t>Survey objectives: </a:t>
            </a:r>
          </a:p>
          <a:p>
            <a:pPr lvl="1"/>
            <a:r>
              <a:rPr lang="en-US" sz="2000" dirty="0">
                <a:latin typeface="Tw Cen MT" panose="020B0602020104020603" pitchFamily="34" charset="0"/>
              </a:rPr>
              <a:t>Inform RAWA priorities, but also inform other program areas and strategic planning</a:t>
            </a:r>
          </a:p>
          <a:p>
            <a:pPr lvl="1"/>
            <a:r>
              <a:rPr lang="en-US" sz="2000" dirty="0">
                <a:latin typeface="Tw Cen MT" panose="020B0602020104020603" pitchFamily="34" charset="0"/>
              </a:rPr>
              <a:t>Provide first opportunity for all staff to contribute to MDC’s RAWA Ready efforts</a:t>
            </a:r>
          </a:p>
          <a:p>
            <a:r>
              <a:rPr lang="en-US" sz="2400" dirty="0">
                <a:latin typeface="Tw Cen MT" panose="020B0602020104020603" pitchFamily="34" charset="0"/>
              </a:rPr>
              <a:t>Will be used to inform focus group dialogue</a:t>
            </a:r>
          </a:p>
          <a:p>
            <a:endParaRPr lang="en-US" sz="2400" dirty="0">
              <a:latin typeface="Tw Cen MT" panose="020B0602020104020603" pitchFamily="34" charset="0"/>
            </a:endParaRPr>
          </a:p>
          <a:p>
            <a:endParaRPr lang="en-US" sz="2400" dirty="0">
              <a:latin typeface="Tw Cen MT" panose="020B0602020104020603" pitchFamily="34" charset="0"/>
            </a:endParaRPr>
          </a:p>
          <a:p>
            <a:pPr lvl="1"/>
            <a:endParaRPr lang="en-US" dirty="0">
              <a:latin typeface="Tw Cen MT" panose="020B0602020104020603" pitchFamily="34" charset="0"/>
            </a:endParaRPr>
          </a:p>
          <a:p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17F584-369C-471A-BC00-72C80E679156}"/>
              </a:ext>
            </a:extLst>
          </p:cNvPr>
          <p:cNvSpPr/>
          <p:nvPr/>
        </p:nvSpPr>
        <p:spPr>
          <a:xfrm>
            <a:off x="11908971" y="0"/>
            <a:ext cx="283029" cy="6858000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45DC7B-AC12-4CD8-9EB2-01E7A29528BE}"/>
              </a:ext>
            </a:extLst>
          </p:cNvPr>
          <p:cNvSpPr/>
          <p:nvPr/>
        </p:nvSpPr>
        <p:spPr>
          <a:xfrm>
            <a:off x="5441" y="-4851"/>
            <a:ext cx="283029" cy="6858000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960792-79A0-4095-AC50-CF59EE18F416}"/>
              </a:ext>
            </a:extLst>
          </p:cNvPr>
          <p:cNvSpPr/>
          <p:nvPr/>
        </p:nvSpPr>
        <p:spPr>
          <a:xfrm rot="5400000">
            <a:off x="5954256" y="-5670639"/>
            <a:ext cx="365127" cy="11696701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59DE4B-AACF-4682-A88A-34125DCACAA1}"/>
              </a:ext>
            </a:extLst>
          </p:cNvPr>
          <p:cNvSpPr/>
          <p:nvPr/>
        </p:nvSpPr>
        <p:spPr>
          <a:xfrm rot="5400000">
            <a:off x="3741736" y="3053216"/>
            <a:ext cx="365127" cy="7244445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7A33A7-C1E9-4FA2-8171-83F002D779B7}"/>
              </a:ext>
            </a:extLst>
          </p:cNvPr>
          <p:cNvSpPr/>
          <p:nvPr/>
        </p:nvSpPr>
        <p:spPr>
          <a:xfrm rot="5400000">
            <a:off x="5916157" y="-549365"/>
            <a:ext cx="365127" cy="11696701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Lizard Facts | Missouri Department of Conservation">
            <a:extLst>
              <a:ext uri="{FF2B5EF4-FFF2-40B4-BE49-F238E27FC236}">
                <a16:creationId xmlns:a16="http://schemas.microsoft.com/office/drawing/2014/main" id="{8C2BC256-8226-40C9-A751-7E6646EB5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728" y="5486400"/>
            <a:ext cx="2061147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Mead's Milkweed | Missouri Department of Conservation">
            <a:extLst>
              <a:ext uri="{FF2B5EF4-FFF2-40B4-BE49-F238E27FC236}">
                <a16:creationId xmlns:a16="http://schemas.microsoft.com/office/drawing/2014/main" id="{EA47BD21-7615-423C-A7A4-BD82E8A16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1" r="20873"/>
          <a:stretch/>
        </p:blipFill>
        <p:spPr bwMode="auto">
          <a:xfrm>
            <a:off x="11040684" y="5486400"/>
            <a:ext cx="1151316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ellbender Restoration | Missouri Department of Conservation">
            <a:extLst>
              <a:ext uri="{FF2B5EF4-FFF2-40B4-BE49-F238E27FC236}">
                <a16:creationId xmlns:a16="http://schemas.microsoft.com/office/drawing/2014/main" id="{14358518-C165-4D6C-83C8-33398F378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537" y="5486400"/>
            <a:ext cx="2061147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Niangua Darter | Missouri Department of Conservation">
            <a:extLst>
              <a:ext uri="{FF2B5EF4-FFF2-40B4-BE49-F238E27FC236}">
                <a16:creationId xmlns:a16="http://schemas.microsoft.com/office/drawing/2014/main" id="{F06E2DF8-5C62-4BB5-9141-032C77EFC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31" y="5486400"/>
            <a:ext cx="1766453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King Rails | Missouri Department of Conservation">
            <a:extLst>
              <a:ext uri="{FF2B5EF4-FFF2-40B4-BE49-F238E27FC236}">
                <a16:creationId xmlns:a16="http://schemas.microsoft.com/office/drawing/2014/main" id="{E9233106-BA07-415A-9096-D0AA6F656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084" y="5486400"/>
            <a:ext cx="1766453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Dunn Ranch Prairie | The Nature Conservancy in Missouri">
            <a:extLst>
              <a:ext uri="{FF2B5EF4-FFF2-40B4-BE49-F238E27FC236}">
                <a16:creationId xmlns:a16="http://schemas.microsoft.com/office/drawing/2014/main" id="{66716394-B782-476C-BCA7-658CDB08C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7" r="497"/>
          <a:stretch/>
        </p:blipFill>
        <p:spPr bwMode="auto">
          <a:xfrm>
            <a:off x="3456876" y="5486400"/>
            <a:ext cx="1989756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4" descr="Tracking Birds with Motus | Missouri Department of Conservation">
            <a:extLst>
              <a:ext uri="{FF2B5EF4-FFF2-40B4-BE49-F238E27FC236}">
                <a16:creationId xmlns:a16="http://schemas.microsoft.com/office/drawing/2014/main" id="{2F245164-95F2-4B51-9F65-04CB7E345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9"/>
          <a:stretch/>
        </p:blipFill>
        <p:spPr bwMode="auto">
          <a:xfrm>
            <a:off x="0" y="5486400"/>
            <a:ext cx="1395728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549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8186E-D3D2-4166-9AB5-517D5F8F4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77" y="234496"/>
            <a:ext cx="11606893" cy="1325563"/>
          </a:xfrm>
        </p:spPr>
        <p:txBody>
          <a:bodyPr/>
          <a:lstStyle/>
          <a:p>
            <a:pPr algn="ctr"/>
            <a:r>
              <a:rPr lang="en-US" dirty="0">
                <a:latin typeface="Impact" panose="020B0806030902050204" pitchFamily="34" charset="0"/>
              </a:rPr>
              <a:t>RAWA for FY24 – FY26: Focus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0604E-B100-45DF-B6B8-4D0CFBF55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060" y="1537288"/>
            <a:ext cx="5417320" cy="3443449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dirty="0">
                <a:latin typeface="Tw Cen MT" panose="020B0602020104020603" pitchFamily="34" charset="0"/>
              </a:rPr>
              <a:t>Goal: engage in iterative dialogue to develop preliminary RAWA priorities</a:t>
            </a:r>
          </a:p>
          <a:p>
            <a:pPr lvl="1"/>
            <a:r>
              <a:rPr lang="en-US" sz="2000" dirty="0">
                <a:latin typeface="Tw Cen MT" panose="020B0602020104020603" pitchFamily="34" charset="0"/>
              </a:rPr>
              <a:t>Priority objectives: Identify BIG BUCKETS of work we want to focus on FY24-26</a:t>
            </a:r>
          </a:p>
          <a:p>
            <a:pPr lvl="1"/>
            <a:r>
              <a:rPr lang="en-US" sz="2000" dirty="0">
                <a:latin typeface="Tw Cen MT" panose="020B0602020104020603" pitchFamily="34" charset="0"/>
              </a:rPr>
              <a:t>Strategic initiatives within priority objectives</a:t>
            </a:r>
          </a:p>
          <a:p>
            <a:pPr lvl="2"/>
            <a:r>
              <a:rPr lang="en-US" sz="1800" dirty="0">
                <a:latin typeface="Tw Cen MT" panose="020B0602020104020603" pitchFamily="34" charset="0"/>
              </a:rPr>
              <a:t>Ways and means</a:t>
            </a:r>
          </a:p>
          <a:p>
            <a:pPr lvl="2"/>
            <a:r>
              <a:rPr lang="en-US" sz="1800" dirty="0">
                <a:latin typeface="Tw Cen MT" panose="020B0602020104020603" pitchFamily="34" charset="0"/>
              </a:rPr>
              <a:t>Hurdles and barriers</a:t>
            </a:r>
          </a:p>
          <a:p>
            <a:pPr lvl="2"/>
            <a:r>
              <a:rPr lang="en-US" sz="1800" dirty="0">
                <a:latin typeface="Tw Cen MT" panose="020B0602020104020603" pitchFamily="34" charset="0"/>
              </a:rPr>
              <a:t>Internal capacity needs</a:t>
            </a:r>
          </a:p>
          <a:p>
            <a:pPr lvl="2"/>
            <a:r>
              <a:rPr lang="en-US" sz="1800" dirty="0">
                <a:latin typeface="Tw Cen MT" panose="020B0602020104020603" pitchFamily="34" charset="0"/>
              </a:rPr>
              <a:t>Partnership needs and opportunities</a:t>
            </a:r>
          </a:p>
          <a:p>
            <a:pPr lvl="1"/>
            <a:r>
              <a:rPr lang="en-US" sz="2000" dirty="0">
                <a:latin typeface="Tw Cen MT" panose="020B0602020104020603" pitchFamily="34" charset="0"/>
              </a:rPr>
              <a:t>Planning and measurement systems</a:t>
            </a:r>
          </a:p>
          <a:p>
            <a:pPr lvl="1"/>
            <a:endParaRPr lang="en-US" dirty="0">
              <a:latin typeface="Tw Cen MT" panose="020B0602020104020603" pitchFamily="34" charset="0"/>
            </a:endParaRPr>
          </a:p>
          <a:p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17F584-369C-471A-BC00-72C80E679156}"/>
              </a:ext>
            </a:extLst>
          </p:cNvPr>
          <p:cNvSpPr/>
          <p:nvPr/>
        </p:nvSpPr>
        <p:spPr>
          <a:xfrm>
            <a:off x="11908971" y="0"/>
            <a:ext cx="283029" cy="6858000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45DC7B-AC12-4CD8-9EB2-01E7A29528BE}"/>
              </a:ext>
            </a:extLst>
          </p:cNvPr>
          <p:cNvSpPr/>
          <p:nvPr/>
        </p:nvSpPr>
        <p:spPr>
          <a:xfrm>
            <a:off x="5441" y="-4851"/>
            <a:ext cx="283029" cy="6858000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960792-79A0-4095-AC50-CF59EE18F416}"/>
              </a:ext>
            </a:extLst>
          </p:cNvPr>
          <p:cNvSpPr/>
          <p:nvPr/>
        </p:nvSpPr>
        <p:spPr>
          <a:xfrm rot="5400000">
            <a:off x="5954256" y="-5670639"/>
            <a:ext cx="365127" cy="11696701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59DE4B-AACF-4682-A88A-34125DCACAA1}"/>
              </a:ext>
            </a:extLst>
          </p:cNvPr>
          <p:cNvSpPr/>
          <p:nvPr/>
        </p:nvSpPr>
        <p:spPr>
          <a:xfrm rot="5400000">
            <a:off x="3741736" y="3053216"/>
            <a:ext cx="365127" cy="7244445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7A33A7-C1E9-4FA2-8171-83F002D779B7}"/>
              </a:ext>
            </a:extLst>
          </p:cNvPr>
          <p:cNvSpPr/>
          <p:nvPr/>
        </p:nvSpPr>
        <p:spPr>
          <a:xfrm rot="5400000">
            <a:off x="5916157" y="-549365"/>
            <a:ext cx="365127" cy="11696701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Lizard Facts | Missouri Department of Conservation">
            <a:extLst>
              <a:ext uri="{FF2B5EF4-FFF2-40B4-BE49-F238E27FC236}">
                <a16:creationId xmlns:a16="http://schemas.microsoft.com/office/drawing/2014/main" id="{8C2BC256-8226-40C9-A751-7E6646EB5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728" y="5486400"/>
            <a:ext cx="2061147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Mead's Milkweed | Missouri Department of Conservation">
            <a:extLst>
              <a:ext uri="{FF2B5EF4-FFF2-40B4-BE49-F238E27FC236}">
                <a16:creationId xmlns:a16="http://schemas.microsoft.com/office/drawing/2014/main" id="{EA47BD21-7615-423C-A7A4-BD82E8A16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1" r="20873"/>
          <a:stretch/>
        </p:blipFill>
        <p:spPr bwMode="auto">
          <a:xfrm>
            <a:off x="11040684" y="5486400"/>
            <a:ext cx="1151316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ellbender Restoration | Missouri Department of Conservation">
            <a:extLst>
              <a:ext uri="{FF2B5EF4-FFF2-40B4-BE49-F238E27FC236}">
                <a16:creationId xmlns:a16="http://schemas.microsoft.com/office/drawing/2014/main" id="{14358518-C165-4D6C-83C8-33398F378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537" y="5486400"/>
            <a:ext cx="2061147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Niangua Darter | Missouri Department of Conservation">
            <a:extLst>
              <a:ext uri="{FF2B5EF4-FFF2-40B4-BE49-F238E27FC236}">
                <a16:creationId xmlns:a16="http://schemas.microsoft.com/office/drawing/2014/main" id="{F06E2DF8-5C62-4BB5-9141-032C77EFC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31" y="5486400"/>
            <a:ext cx="1766453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King Rails | Missouri Department of Conservation">
            <a:extLst>
              <a:ext uri="{FF2B5EF4-FFF2-40B4-BE49-F238E27FC236}">
                <a16:creationId xmlns:a16="http://schemas.microsoft.com/office/drawing/2014/main" id="{E9233106-BA07-415A-9096-D0AA6F656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084" y="5486400"/>
            <a:ext cx="1766453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Dunn Ranch Prairie | The Nature Conservancy in Missouri">
            <a:extLst>
              <a:ext uri="{FF2B5EF4-FFF2-40B4-BE49-F238E27FC236}">
                <a16:creationId xmlns:a16="http://schemas.microsoft.com/office/drawing/2014/main" id="{66716394-B782-476C-BCA7-658CDB08C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7" r="497"/>
          <a:stretch/>
        </p:blipFill>
        <p:spPr bwMode="auto">
          <a:xfrm>
            <a:off x="3456876" y="5486400"/>
            <a:ext cx="1989756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4" descr="Tracking Birds with Motus | Missouri Department of Conservation">
            <a:extLst>
              <a:ext uri="{FF2B5EF4-FFF2-40B4-BE49-F238E27FC236}">
                <a16:creationId xmlns:a16="http://schemas.microsoft.com/office/drawing/2014/main" id="{2F245164-95F2-4B51-9F65-04CB7E345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9"/>
          <a:stretch/>
        </p:blipFill>
        <p:spPr bwMode="auto">
          <a:xfrm>
            <a:off x="0" y="5486400"/>
            <a:ext cx="1395728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967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55C8B12-46F3-45F1-805D-E1E0CEE9EB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15827"/>
          <a:stretch/>
        </p:blipFill>
        <p:spPr>
          <a:xfrm>
            <a:off x="-13512" y="0"/>
            <a:ext cx="1220551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41339E-06EC-4CCF-B2A4-3840D0837985}"/>
              </a:ext>
            </a:extLst>
          </p:cNvPr>
          <p:cNvSpPr/>
          <p:nvPr/>
        </p:nvSpPr>
        <p:spPr>
          <a:xfrm>
            <a:off x="11908971" y="4852"/>
            <a:ext cx="283029" cy="6858000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7FA115-FE55-4025-A50C-2C01FCF062BA}"/>
              </a:ext>
            </a:extLst>
          </p:cNvPr>
          <p:cNvSpPr/>
          <p:nvPr/>
        </p:nvSpPr>
        <p:spPr>
          <a:xfrm>
            <a:off x="-24495" y="4852"/>
            <a:ext cx="283029" cy="6858000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EEC572-90CD-423C-BE79-8DF978668880}"/>
              </a:ext>
            </a:extLst>
          </p:cNvPr>
          <p:cNvSpPr/>
          <p:nvPr/>
        </p:nvSpPr>
        <p:spPr>
          <a:xfrm rot="5400000">
            <a:off x="5906632" y="-5648099"/>
            <a:ext cx="365127" cy="11661325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15CC6C-EE11-4FF4-97FC-6A54E93EC45F}"/>
              </a:ext>
            </a:extLst>
          </p:cNvPr>
          <p:cNvSpPr/>
          <p:nvPr/>
        </p:nvSpPr>
        <p:spPr>
          <a:xfrm rot="5400000">
            <a:off x="5920239" y="849628"/>
            <a:ext cx="365127" cy="11661326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474C81C-3461-4B1A-AB18-9BB9CBA01365}"/>
              </a:ext>
            </a:extLst>
          </p:cNvPr>
          <p:cNvSpPr/>
          <p:nvPr/>
        </p:nvSpPr>
        <p:spPr>
          <a:xfrm>
            <a:off x="390521" y="2642065"/>
            <a:ext cx="4181477" cy="327631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u="sng" dirty="0">
                <a:solidFill>
                  <a:schemeClr val="tx1"/>
                </a:solidFill>
                <a:latin typeface="Tw Cen MT" panose="020B0602020104020603" pitchFamily="34" charset="0"/>
              </a:rPr>
              <a:t>Channels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Centralized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</a:rPr>
              <a:t>Director’s message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</a:rPr>
              <a:t>Expanded Leadership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</a:rPr>
              <a:t>All-staff meetings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</a:rPr>
              <a:t>Employee newsletter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</a:rPr>
              <a:t>MDC minute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</a:rPr>
              <a:t>Staff surveys</a:t>
            </a:r>
          </a:p>
          <a:p>
            <a:endParaRPr lang="en-US" sz="2800" dirty="0">
              <a:latin typeface="Tw Cen MT" panose="020B0602020104020603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8B3CD73-4210-4E90-90C8-E77A61D02297}"/>
              </a:ext>
            </a:extLst>
          </p:cNvPr>
          <p:cNvSpPr/>
          <p:nvPr/>
        </p:nvSpPr>
        <p:spPr>
          <a:xfrm>
            <a:off x="4920343" y="1888420"/>
            <a:ext cx="6825341" cy="219707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u="sng" dirty="0">
                <a:solidFill>
                  <a:schemeClr val="tx1"/>
                </a:solidFill>
                <a:latin typeface="Tw Cen MT" panose="020B0602020104020603" pitchFamily="34" charset="0"/>
              </a:rPr>
              <a:t>Key messages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</a:rPr>
              <a:t>RAWA 101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</a:rPr>
              <a:t>Legislation status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</a:rPr>
              <a:t>RAWA Ready team plans, updates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</a:rPr>
              <a:t>Timelines</a:t>
            </a:r>
            <a:endParaRPr lang="en-US" sz="2000" dirty="0"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</a:rPr>
              <a:t>Input needed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21EC700-18A1-497C-98F9-212DD92ACB3F}"/>
              </a:ext>
            </a:extLst>
          </p:cNvPr>
          <p:cNvSpPr/>
          <p:nvPr/>
        </p:nvSpPr>
        <p:spPr>
          <a:xfrm>
            <a:off x="390521" y="454057"/>
            <a:ext cx="11355163" cy="12192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Impact" panose="020B0806030902050204" pitchFamily="34" charset="0"/>
              </a:rPr>
              <a:t>MDC Internal Communications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15B33E1-69AD-45E8-9377-452DC4CBC105}"/>
              </a:ext>
            </a:extLst>
          </p:cNvPr>
          <p:cNvSpPr/>
          <p:nvPr/>
        </p:nvSpPr>
        <p:spPr>
          <a:xfrm>
            <a:off x="4920343" y="4331829"/>
            <a:ext cx="6825341" cy="191955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u="sng" dirty="0">
                <a:solidFill>
                  <a:schemeClr val="tx1"/>
                </a:solidFill>
                <a:latin typeface="Tw Cen MT" panose="020B0602020104020603" pitchFamily="34" charset="0"/>
              </a:rPr>
              <a:t>Weekly Email Updates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</a:rPr>
              <a:t>To: Branch Chiefs, Outcome Champions, RAWA Ready Team (forward as you see fit)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</a:rPr>
              <a:t>Include: legislation update, assignment updates, what to expect in coming week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802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55C8B12-46F3-45F1-805D-E1E0CEE9EB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512" y="-827314"/>
            <a:ext cx="12205512" cy="76853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F91E3CC-A5F0-478A-B185-DF2060974B3A}"/>
              </a:ext>
            </a:extLst>
          </p:cNvPr>
          <p:cNvSpPr/>
          <p:nvPr/>
        </p:nvSpPr>
        <p:spPr>
          <a:xfrm>
            <a:off x="0" y="-827314"/>
            <a:ext cx="12192000" cy="8002813"/>
          </a:xfrm>
          <a:prstGeom prst="rect">
            <a:avLst/>
          </a:prstGeom>
          <a:solidFill>
            <a:srgbClr val="FFFFFF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600" dirty="0">
              <a:solidFill>
                <a:schemeClr val="bg1"/>
              </a:solidFill>
              <a:latin typeface="Impact" panose="020B0806030902050204" pitchFamily="34" charset="0"/>
              <a:ea typeface="Cambria" panose="02040503050406030204" pitchFamily="18" charset="0"/>
            </a:endParaRPr>
          </a:p>
          <a:p>
            <a:endParaRPr lang="en-US" sz="9600" dirty="0">
              <a:solidFill>
                <a:schemeClr val="bg1"/>
              </a:solidFill>
              <a:latin typeface="Impact" panose="020B0806030902050204" pitchFamily="34" charset="0"/>
              <a:ea typeface="Cambria" panose="02040503050406030204" pitchFamily="18" charset="0"/>
            </a:endParaRPr>
          </a:p>
          <a:p>
            <a:pPr algn="ctr"/>
            <a:endParaRPr lang="en-US" sz="8000" dirty="0">
              <a:solidFill>
                <a:schemeClr val="bg1"/>
              </a:solidFill>
              <a:latin typeface="Impact" panose="020B0806030902050204" pitchFamily="34" charset="0"/>
              <a:ea typeface="Cambria" panose="02040503050406030204" pitchFamily="18" charset="0"/>
            </a:endParaRPr>
          </a:p>
          <a:p>
            <a:pPr algn="ctr"/>
            <a:endParaRPr lang="en-US" sz="8000" dirty="0">
              <a:solidFill>
                <a:schemeClr val="bg1"/>
              </a:solidFill>
              <a:latin typeface="Impact" panose="020B0806030902050204" pitchFamily="34" charset="0"/>
              <a:ea typeface="Cambria" panose="02040503050406030204" pitchFamily="18" charset="0"/>
            </a:endParaRPr>
          </a:p>
          <a:p>
            <a:pPr algn="ctr"/>
            <a:r>
              <a:rPr lang="en-US" sz="8000" dirty="0">
                <a:solidFill>
                  <a:schemeClr val="bg1"/>
                </a:solidFill>
                <a:latin typeface="Impact" panose="020B0806030902050204" pitchFamily="34" charset="0"/>
                <a:ea typeface="Cambria" panose="02040503050406030204" pitchFamily="18" charset="0"/>
              </a:rPr>
              <a:t>Thank you for your time! </a:t>
            </a:r>
          </a:p>
          <a:p>
            <a:pPr algn="ctr"/>
            <a:endParaRPr kumimoji="0" lang="en-US" sz="22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algn="ctr"/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Nate Muenks, Natural Resource Planning Section Chief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2901 West Truman Blvd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Jefferson City, MO 65102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prstClr val="white"/>
                </a:solidFill>
                <a:latin typeface="Tw Cen MT" panose="020B0602020104020603" pitchFamily="34" charset="0"/>
              </a:rPr>
              <a:t>Nate.Muenks@mdc.mo.gov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algn="ctr"/>
            <a:endParaRPr lang="en-US" sz="9600" dirty="0">
              <a:solidFill>
                <a:schemeClr val="bg1"/>
              </a:solidFill>
              <a:latin typeface="Impact" panose="020B080603090205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657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izard Facts | Missouri Department of Conservation">
            <a:extLst>
              <a:ext uri="{FF2B5EF4-FFF2-40B4-BE49-F238E27FC236}">
                <a16:creationId xmlns:a16="http://schemas.microsoft.com/office/drawing/2014/main" id="{34B626FD-E94E-4CD1-A385-8C5CD9BEF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728" y="5797485"/>
            <a:ext cx="2061147" cy="1060514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Mead's Milkweed | Missouri Department of Conservation">
            <a:extLst>
              <a:ext uri="{FF2B5EF4-FFF2-40B4-BE49-F238E27FC236}">
                <a16:creationId xmlns:a16="http://schemas.microsoft.com/office/drawing/2014/main" id="{11BCECD2-D167-4E3E-8CCB-6C60677B1C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1" r="20873"/>
          <a:stretch/>
        </p:blipFill>
        <p:spPr bwMode="auto">
          <a:xfrm>
            <a:off x="11040684" y="5797485"/>
            <a:ext cx="1151316" cy="1060514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ellbender Restoration | Missouri Department of Conservation">
            <a:extLst>
              <a:ext uri="{FF2B5EF4-FFF2-40B4-BE49-F238E27FC236}">
                <a16:creationId xmlns:a16="http://schemas.microsoft.com/office/drawing/2014/main" id="{F133E49D-ED2D-4D3E-A6C1-4C2F562CC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537" y="5797485"/>
            <a:ext cx="2061147" cy="1060514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Niangua Darter | Missouri Department of Conservation">
            <a:extLst>
              <a:ext uri="{FF2B5EF4-FFF2-40B4-BE49-F238E27FC236}">
                <a16:creationId xmlns:a16="http://schemas.microsoft.com/office/drawing/2014/main" id="{649F0824-9F20-4938-956D-F4C745724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31" y="5797485"/>
            <a:ext cx="1766453" cy="1060514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King Rails | Missouri Department of Conservation">
            <a:extLst>
              <a:ext uri="{FF2B5EF4-FFF2-40B4-BE49-F238E27FC236}">
                <a16:creationId xmlns:a16="http://schemas.microsoft.com/office/drawing/2014/main" id="{82CFACAB-32AF-44D3-9B1B-E26F7C8AD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084" y="5797485"/>
            <a:ext cx="1766453" cy="1060514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Dunn Ranch Prairie | The Nature Conservancy in Missouri">
            <a:extLst>
              <a:ext uri="{FF2B5EF4-FFF2-40B4-BE49-F238E27FC236}">
                <a16:creationId xmlns:a16="http://schemas.microsoft.com/office/drawing/2014/main" id="{078927FC-ADF3-40B9-A62B-ED137E4FB1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7" r="497"/>
          <a:stretch/>
        </p:blipFill>
        <p:spPr bwMode="auto">
          <a:xfrm>
            <a:off x="3456876" y="5797485"/>
            <a:ext cx="1989756" cy="1060514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4" descr="Tracking Birds with Motus | Missouri Department of Conservation">
            <a:extLst>
              <a:ext uri="{FF2B5EF4-FFF2-40B4-BE49-F238E27FC236}">
                <a16:creationId xmlns:a16="http://schemas.microsoft.com/office/drawing/2014/main" id="{AE3B578F-DA9F-4D54-ACFC-1095BA706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9"/>
          <a:stretch/>
        </p:blipFill>
        <p:spPr bwMode="auto">
          <a:xfrm>
            <a:off x="0" y="5797485"/>
            <a:ext cx="1395728" cy="1060514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A343B3-A59F-49F0-846F-DE665C255378}"/>
              </a:ext>
            </a:extLst>
          </p:cNvPr>
          <p:cNvSpPr/>
          <p:nvPr/>
        </p:nvSpPr>
        <p:spPr>
          <a:xfrm>
            <a:off x="147961" y="1"/>
            <a:ext cx="11896079" cy="772998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RAWA Ready at MDC – Readiness Team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EADB1B3-0733-4105-AAC7-4D17523FB53D}"/>
              </a:ext>
            </a:extLst>
          </p:cNvPr>
          <p:cNvSpPr/>
          <p:nvPr/>
        </p:nvSpPr>
        <p:spPr>
          <a:xfrm>
            <a:off x="866364" y="909846"/>
            <a:ext cx="4857672" cy="476509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</a:t>
            </a:r>
            <a:r>
              <a:rPr lang="en-US" sz="1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Champions</a:t>
            </a:r>
            <a:r>
              <a:rPr lang="en-US" sz="1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Sara Parker Pauley </a:t>
            </a:r>
          </a:p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Outcome Champions and Branch Leaders </a:t>
            </a:r>
          </a:p>
          <a:p>
            <a:endParaRPr lang="en-US" sz="10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• </a:t>
            </a:r>
            <a:r>
              <a:rPr lang="en-US" sz="10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Team co-leaders </a:t>
            </a:r>
          </a:p>
          <a:p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o Megan Buchanan </a:t>
            </a:r>
          </a:p>
          <a:p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o Lorisa Smith </a:t>
            </a:r>
          </a:p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Nate Muenks</a:t>
            </a:r>
          </a:p>
          <a:p>
            <a:endParaRPr lang="en-US" sz="10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</a:t>
            </a:r>
            <a:r>
              <a:rPr lang="en-US" sz="1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Core team members </a:t>
            </a:r>
          </a:p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Andrew Bond </a:t>
            </a:r>
          </a:p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Doyle Brown </a:t>
            </a:r>
          </a:p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Melanie Crane </a:t>
            </a:r>
          </a:p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Gus Raeker </a:t>
            </a:r>
          </a:p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Chris Wieberg </a:t>
            </a:r>
          </a:p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Janet Sternburg </a:t>
            </a:r>
          </a:p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Max Alleger</a:t>
            </a:r>
          </a:p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Michael Bill</a:t>
            </a:r>
          </a:p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Mike Leahy </a:t>
            </a:r>
          </a:p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Jason Jensen </a:t>
            </a:r>
          </a:p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Kelly Rezac </a:t>
            </a:r>
          </a:p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Doug Novinger </a:t>
            </a:r>
          </a:p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Lisa Potter </a:t>
            </a:r>
          </a:p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Kimberly Barnett </a:t>
            </a:r>
          </a:p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Ritchie Jenkins </a:t>
            </a:r>
          </a:p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Sue Rackers </a:t>
            </a:r>
          </a:p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Chris Scheppers</a:t>
            </a:r>
          </a:p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Seth Barrioz</a:t>
            </a:r>
          </a:p>
          <a:p>
            <a:endParaRPr lang="en-US" sz="10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E42AD3A-55FB-41BC-A9F3-59B4408DAF20}"/>
              </a:ext>
            </a:extLst>
          </p:cNvPr>
          <p:cNvSpPr/>
          <p:nvPr/>
        </p:nvSpPr>
        <p:spPr>
          <a:xfrm>
            <a:off x="6550700" y="909846"/>
            <a:ext cx="4857672" cy="443970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PARTICIPANTS: </a:t>
            </a:r>
            <a:endParaRPr lang="en-US" sz="1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0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Subject matter advisors and sub-team members (preliminary)</a:t>
            </a:r>
          </a:p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Tim Anderson </a:t>
            </a:r>
          </a:p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Matt Combes </a:t>
            </a:r>
          </a:p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Bruce Drecktrah </a:t>
            </a:r>
          </a:p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Tony Elliot </a:t>
            </a:r>
          </a:p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Heather Feeler </a:t>
            </a:r>
          </a:p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Sherry Fischer </a:t>
            </a:r>
          </a:p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Justine Gartner </a:t>
            </a:r>
          </a:p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Shawn Gruber </a:t>
            </a:r>
          </a:p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Dawn Henderson </a:t>
            </a:r>
          </a:p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Jessica Hoey </a:t>
            </a:r>
          </a:p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Kyle Larimore </a:t>
            </a:r>
          </a:p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Chris Kennedy </a:t>
            </a:r>
          </a:p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Joel Porath </a:t>
            </a:r>
          </a:p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 Ron Reitz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D891D4-E120-4506-963A-6A67678B0475}"/>
              </a:ext>
            </a:extLst>
          </p:cNvPr>
          <p:cNvSpPr txBox="1"/>
          <p:nvPr/>
        </p:nvSpPr>
        <p:spPr>
          <a:xfrm>
            <a:off x="2694787" y="1805475"/>
            <a:ext cx="4050583" cy="409342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w Cen MT" panose="020B0602020104020603" pitchFamily="34" charset="0"/>
              </a:rPr>
              <a:t>All Branches Represented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b="1" dirty="0">
                <a:latin typeface="Tw Cen MT" panose="020B0602020104020603" pitchFamily="34" charset="0"/>
              </a:rPr>
              <a:t>Statewide &amp; Regional Resource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b="1" dirty="0">
                <a:latin typeface="Tw Cen MT" panose="020B0602020104020603" pitchFamily="34" charset="0"/>
              </a:rPr>
              <a:t>Science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b="1" dirty="0">
                <a:latin typeface="Tw Cen MT" panose="020B0602020104020603" pitchFamily="34" charset="0"/>
              </a:rPr>
              <a:t>Protection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b="1" dirty="0">
                <a:latin typeface="Tw Cen MT" panose="020B0602020104020603" pitchFamily="34" charset="0"/>
              </a:rPr>
              <a:t>Community and Private Lands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b="1" dirty="0">
                <a:latin typeface="Tw Cen MT" panose="020B0602020104020603" pitchFamily="34" charset="0"/>
              </a:rPr>
              <a:t>Relevancy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b="1" dirty="0">
                <a:latin typeface="Tw Cen MT" panose="020B0602020104020603" pitchFamily="34" charset="0"/>
              </a:rPr>
              <a:t>Communications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b="1" dirty="0">
                <a:latin typeface="Tw Cen MT" panose="020B0602020104020603" pitchFamily="34" charset="0"/>
              </a:rPr>
              <a:t>Education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b="1" dirty="0">
                <a:latin typeface="Tw Cen MT" panose="020B0602020104020603" pitchFamily="34" charset="0"/>
              </a:rPr>
              <a:t>Policy &amp; Gov’t Affairs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b="1" dirty="0">
                <a:latin typeface="Tw Cen MT" panose="020B0602020104020603" pitchFamily="34" charset="0"/>
              </a:rPr>
              <a:t>Legislative &amp; Ag Relations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b="1" dirty="0">
                <a:latin typeface="Tw Cen MT" panose="020B0602020104020603" pitchFamily="34" charset="0"/>
              </a:rPr>
              <a:t>Budgeting and Finance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b="1" dirty="0">
                <a:latin typeface="Tw Cen MT" panose="020B0602020104020603" pitchFamily="34" charset="0"/>
              </a:rPr>
              <a:t>Human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b="1" dirty="0">
                <a:latin typeface="Tw Cen MT" panose="020B0602020104020603" pitchFamily="34" charset="0"/>
              </a:rPr>
              <a:t>Information Technology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b="1" dirty="0">
                <a:latin typeface="Tw Cen MT" panose="020B0602020104020603" pitchFamily="34" charset="0"/>
              </a:rPr>
              <a:t>Infrastructure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b="1" dirty="0">
                <a:latin typeface="Tw Cen MT" panose="020B0602020104020603" pitchFamily="34" charset="0"/>
              </a:rPr>
              <a:t>Conservation Business Services</a:t>
            </a:r>
            <a:endParaRPr lang="en-US" sz="1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07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izard Facts | Missouri Department of Conservation">
            <a:extLst>
              <a:ext uri="{FF2B5EF4-FFF2-40B4-BE49-F238E27FC236}">
                <a16:creationId xmlns:a16="http://schemas.microsoft.com/office/drawing/2014/main" id="{34B626FD-E94E-4CD1-A385-8C5CD9BEF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728" y="5486400"/>
            <a:ext cx="2061147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Mead's Milkweed | Missouri Department of Conservation">
            <a:extLst>
              <a:ext uri="{FF2B5EF4-FFF2-40B4-BE49-F238E27FC236}">
                <a16:creationId xmlns:a16="http://schemas.microsoft.com/office/drawing/2014/main" id="{11BCECD2-D167-4E3E-8CCB-6C60677B1C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1" r="20873"/>
          <a:stretch/>
        </p:blipFill>
        <p:spPr bwMode="auto">
          <a:xfrm>
            <a:off x="11040684" y="5486400"/>
            <a:ext cx="1151316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ellbender Restoration | Missouri Department of Conservation">
            <a:extLst>
              <a:ext uri="{FF2B5EF4-FFF2-40B4-BE49-F238E27FC236}">
                <a16:creationId xmlns:a16="http://schemas.microsoft.com/office/drawing/2014/main" id="{F133E49D-ED2D-4D3E-A6C1-4C2F562CC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537" y="5486400"/>
            <a:ext cx="2061147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Niangua Darter | Missouri Department of Conservation">
            <a:extLst>
              <a:ext uri="{FF2B5EF4-FFF2-40B4-BE49-F238E27FC236}">
                <a16:creationId xmlns:a16="http://schemas.microsoft.com/office/drawing/2014/main" id="{649F0824-9F20-4938-956D-F4C745724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31" y="5486400"/>
            <a:ext cx="1766453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King Rails | Missouri Department of Conservation">
            <a:extLst>
              <a:ext uri="{FF2B5EF4-FFF2-40B4-BE49-F238E27FC236}">
                <a16:creationId xmlns:a16="http://schemas.microsoft.com/office/drawing/2014/main" id="{82CFACAB-32AF-44D3-9B1B-E26F7C8AD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084" y="5486400"/>
            <a:ext cx="1766453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Dunn Ranch Prairie | The Nature Conservancy in Missouri">
            <a:extLst>
              <a:ext uri="{FF2B5EF4-FFF2-40B4-BE49-F238E27FC236}">
                <a16:creationId xmlns:a16="http://schemas.microsoft.com/office/drawing/2014/main" id="{078927FC-ADF3-40B9-A62B-ED137E4FB1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7" r="497"/>
          <a:stretch/>
        </p:blipFill>
        <p:spPr bwMode="auto">
          <a:xfrm>
            <a:off x="3456876" y="5486400"/>
            <a:ext cx="1989756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4" descr="Tracking Birds with Motus | Missouri Department of Conservation">
            <a:extLst>
              <a:ext uri="{FF2B5EF4-FFF2-40B4-BE49-F238E27FC236}">
                <a16:creationId xmlns:a16="http://schemas.microsoft.com/office/drawing/2014/main" id="{AE3B578F-DA9F-4D54-ACFC-1095BA706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9"/>
          <a:stretch/>
        </p:blipFill>
        <p:spPr bwMode="auto">
          <a:xfrm>
            <a:off x="0" y="5486400"/>
            <a:ext cx="1395728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A343B3-A59F-49F0-846F-DE665C255378}"/>
              </a:ext>
            </a:extLst>
          </p:cNvPr>
          <p:cNvSpPr/>
          <p:nvPr/>
        </p:nvSpPr>
        <p:spPr>
          <a:xfrm>
            <a:off x="147961" y="168677"/>
            <a:ext cx="11896079" cy="936223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RAWA Ready at MDC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EADB1B3-0733-4105-AAC7-4D17523FB53D}"/>
              </a:ext>
            </a:extLst>
          </p:cNvPr>
          <p:cNvSpPr/>
          <p:nvPr/>
        </p:nvSpPr>
        <p:spPr>
          <a:xfrm>
            <a:off x="147961" y="1239786"/>
            <a:ext cx="11896079" cy="411172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RAWA Ready Team Guiding Principles</a:t>
            </a:r>
          </a:p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Be driven by the MDC Strategic Plan &amp;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Partner Priorities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(CCS Guides)</a:t>
            </a:r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Be inclusive of input from diverse internal and external stakeholders</a:t>
            </a:r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Understand necessary staffing and budget considerations to the extent possible</a:t>
            </a:r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Address potential partnership opportunities to increase Missouri’s conservation capacity and impact</a:t>
            </a:r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Prioritize work and systems that are proactive, collaborative, innovative, future-focused, and measurable</a:t>
            </a:r>
          </a:p>
        </p:txBody>
      </p:sp>
    </p:spTree>
    <p:extLst>
      <p:ext uri="{BB962C8B-B14F-4D97-AF65-F5344CB8AC3E}">
        <p14:creationId xmlns:p14="http://schemas.microsoft.com/office/powerpoint/2010/main" val="42730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izard Facts | Missouri Department of Conservation">
            <a:extLst>
              <a:ext uri="{FF2B5EF4-FFF2-40B4-BE49-F238E27FC236}">
                <a16:creationId xmlns:a16="http://schemas.microsoft.com/office/drawing/2014/main" id="{34B626FD-E94E-4CD1-A385-8C5CD9BEF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728" y="5486400"/>
            <a:ext cx="2061147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Mead's Milkweed | Missouri Department of Conservation">
            <a:extLst>
              <a:ext uri="{FF2B5EF4-FFF2-40B4-BE49-F238E27FC236}">
                <a16:creationId xmlns:a16="http://schemas.microsoft.com/office/drawing/2014/main" id="{11BCECD2-D167-4E3E-8CCB-6C60677B1C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1" r="20873"/>
          <a:stretch/>
        </p:blipFill>
        <p:spPr bwMode="auto">
          <a:xfrm>
            <a:off x="11040684" y="5486400"/>
            <a:ext cx="1151316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ellbender Restoration | Missouri Department of Conservation">
            <a:extLst>
              <a:ext uri="{FF2B5EF4-FFF2-40B4-BE49-F238E27FC236}">
                <a16:creationId xmlns:a16="http://schemas.microsoft.com/office/drawing/2014/main" id="{F133E49D-ED2D-4D3E-A6C1-4C2F562CC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537" y="5486400"/>
            <a:ext cx="2061147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Niangua Darter | Missouri Department of Conservation">
            <a:extLst>
              <a:ext uri="{FF2B5EF4-FFF2-40B4-BE49-F238E27FC236}">
                <a16:creationId xmlns:a16="http://schemas.microsoft.com/office/drawing/2014/main" id="{649F0824-9F20-4938-956D-F4C745724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31" y="5486400"/>
            <a:ext cx="1766453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King Rails | Missouri Department of Conservation">
            <a:extLst>
              <a:ext uri="{FF2B5EF4-FFF2-40B4-BE49-F238E27FC236}">
                <a16:creationId xmlns:a16="http://schemas.microsoft.com/office/drawing/2014/main" id="{82CFACAB-32AF-44D3-9B1B-E26F7C8AD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084" y="5486400"/>
            <a:ext cx="1766453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Dunn Ranch Prairie | The Nature Conservancy in Missouri">
            <a:extLst>
              <a:ext uri="{FF2B5EF4-FFF2-40B4-BE49-F238E27FC236}">
                <a16:creationId xmlns:a16="http://schemas.microsoft.com/office/drawing/2014/main" id="{078927FC-ADF3-40B9-A62B-ED137E4FB1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7" r="497"/>
          <a:stretch/>
        </p:blipFill>
        <p:spPr bwMode="auto">
          <a:xfrm>
            <a:off x="3456876" y="5486400"/>
            <a:ext cx="1989756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4" descr="Tracking Birds with Motus | Missouri Department of Conservation">
            <a:extLst>
              <a:ext uri="{FF2B5EF4-FFF2-40B4-BE49-F238E27FC236}">
                <a16:creationId xmlns:a16="http://schemas.microsoft.com/office/drawing/2014/main" id="{AE3B578F-DA9F-4D54-ACFC-1095BA706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9"/>
          <a:stretch/>
        </p:blipFill>
        <p:spPr bwMode="auto">
          <a:xfrm>
            <a:off x="0" y="5486400"/>
            <a:ext cx="1395728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A343B3-A59F-49F0-846F-DE665C255378}"/>
              </a:ext>
            </a:extLst>
          </p:cNvPr>
          <p:cNvSpPr/>
          <p:nvPr/>
        </p:nvSpPr>
        <p:spPr>
          <a:xfrm>
            <a:off x="147961" y="168677"/>
            <a:ext cx="11896079" cy="936223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RAWA Ready at MDC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EADB1B3-0733-4105-AAC7-4D17523FB53D}"/>
              </a:ext>
            </a:extLst>
          </p:cNvPr>
          <p:cNvSpPr/>
          <p:nvPr/>
        </p:nvSpPr>
        <p:spPr>
          <a:xfrm>
            <a:off x="147961" y="1239786"/>
            <a:ext cx="11896079" cy="411172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Overall Planning Process</a:t>
            </a:r>
          </a:p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Identify priority needs, focus areas, and initiatives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Gather RAWA ideas and input from MDC staff, partners, stakeholders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Prioritize ideas according to MDC Strategic Plan, the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CCS,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and other priorities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Develop RAWA Ready Plan 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Continuously update and engage MDC staff, partners, and other states</a:t>
            </a:r>
          </a:p>
        </p:txBody>
      </p:sp>
    </p:spTree>
    <p:extLst>
      <p:ext uri="{BB962C8B-B14F-4D97-AF65-F5344CB8AC3E}">
        <p14:creationId xmlns:p14="http://schemas.microsoft.com/office/powerpoint/2010/main" val="264127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8186E-D3D2-4166-9AB5-517D5F8F4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8" y="365125"/>
            <a:ext cx="6885215" cy="1325563"/>
          </a:xfrm>
        </p:spPr>
        <p:txBody>
          <a:bodyPr/>
          <a:lstStyle/>
          <a:p>
            <a:r>
              <a:rPr lang="en-US" dirty="0">
                <a:latin typeface="Impact" panose="020B0806030902050204" pitchFamily="34" charset="0"/>
              </a:rPr>
              <a:t>RAWA Directed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0604E-B100-45DF-B6B8-4D0CFBF55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8" y="1589314"/>
            <a:ext cx="6885216" cy="458764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w Cen MT" panose="020B0602020104020603" pitchFamily="34" charset="0"/>
              </a:rPr>
              <a:t>Implement and enhance the CCS to recover and manage SGCN and their habitats</a:t>
            </a:r>
          </a:p>
          <a:p>
            <a:r>
              <a:rPr lang="en-US" dirty="0">
                <a:latin typeface="Tw Cen MT" panose="020B0602020104020603" pitchFamily="34" charset="0"/>
              </a:rPr>
              <a:t>Assist in the recovery of state and federal listed species</a:t>
            </a:r>
          </a:p>
          <a:p>
            <a:pPr lvl="1"/>
            <a:r>
              <a:rPr lang="en-US" u="sng" dirty="0">
                <a:latin typeface="Tw Cen MT" panose="020B0602020104020603" pitchFamily="34" charset="0"/>
              </a:rPr>
              <a:t>Minimum</a:t>
            </a:r>
            <a:r>
              <a:rPr lang="en-US" dirty="0">
                <a:latin typeface="Tw Cen MT" panose="020B0602020104020603" pitchFamily="34" charset="0"/>
              </a:rPr>
              <a:t> 15% of total RAWA funds</a:t>
            </a:r>
          </a:p>
          <a:p>
            <a:r>
              <a:rPr lang="en-US" dirty="0">
                <a:latin typeface="Tw Cen MT" panose="020B0602020104020603" pitchFamily="34" charset="0"/>
              </a:rPr>
              <a:t>Wildlife conservation education and wildlife-associated recreation</a:t>
            </a:r>
          </a:p>
          <a:p>
            <a:pPr lvl="1"/>
            <a:r>
              <a:rPr lang="en-US" u="sng" dirty="0">
                <a:latin typeface="Tw Cen MT" panose="020B0602020104020603" pitchFamily="34" charset="0"/>
              </a:rPr>
              <a:t>Maximum</a:t>
            </a:r>
            <a:r>
              <a:rPr lang="en-US" dirty="0">
                <a:latin typeface="Tw Cen MT" panose="020B0602020104020603" pitchFamily="34" charset="0"/>
              </a:rPr>
              <a:t> 15% of total RAWA funds</a:t>
            </a:r>
          </a:p>
          <a:p>
            <a:r>
              <a:rPr lang="en-US" dirty="0">
                <a:latin typeface="Tw Cen MT" panose="020B0602020104020603" pitchFamily="34" charset="0"/>
              </a:rPr>
              <a:t>Cross-boundary SGCN</a:t>
            </a:r>
          </a:p>
          <a:p>
            <a:r>
              <a:rPr lang="en-US" dirty="0">
                <a:latin typeface="Tw Cen MT" panose="020B0602020104020603" pitchFamily="34" charset="0"/>
              </a:rPr>
              <a:t>Invasive species, disease, and other risks to SGCN</a:t>
            </a:r>
          </a:p>
          <a:p>
            <a:r>
              <a:rPr lang="en-US" dirty="0">
                <a:latin typeface="Tw Cen MT" panose="020B0602020104020603" pitchFamily="34" charset="0"/>
              </a:rPr>
              <a:t>Enforcement related to SGCN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FA09EB-09AE-43A1-8A12-1ABE25B7BE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02" t="5673" r="41191"/>
          <a:stretch/>
        </p:blipFill>
        <p:spPr>
          <a:xfrm>
            <a:off x="7532914" y="0"/>
            <a:ext cx="4659086" cy="6853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17F584-369C-471A-BC00-72C80E679156}"/>
              </a:ext>
            </a:extLst>
          </p:cNvPr>
          <p:cNvSpPr/>
          <p:nvPr/>
        </p:nvSpPr>
        <p:spPr>
          <a:xfrm>
            <a:off x="7522027" y="0"/>
            <a:ext cx="283029" cy="6858000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45DC7B-AC12-4CD8-9EB2-01E7A29528BE}"/>
              </a:ext>
            </a:extLst>
          </p:cNvPr>
          <p:cNvSpPr/>
          <p:nvPr/>
        </p:nvSpPr>
        <p:spPr>
          <a:xfrm>
            <a:off x="5441" y="-4851"/>
            <a:ext cx="283029" cy="6858000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960792-79A0-4095-AC50-CF59EE18F416}"/>
              </a:ext>
            </a:extLst>
          </p:cNvPr>
          <p:cNvSpPr/>
          <p:nvPr/>
        </p:nvSpPr>
        <p:spPr>
          <a:xfrm rot="5400000">
            <a:off x="3728129" y="-3444511"/>
            <a:ext cx="365127" cy="7244445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59DE4B-AACF-4682-A88A-34125DCACAA1}"/>
              </a:ext>
            </a:extLst>
          </p:cNvPr>
          <p:cNvSpPr/>
          <p:nvPr/>
        </p:nvSpPr>
        <p:spPr>
          <a:xfrm rot="5400000">
            <a:off x="3734932" y="3046413"/>
            <a:ext cx="365127" cy="7258052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7B1204-29B0-490E-9CBA-21FADCDAD5C9}"/>
              </a:ext>
            </a:extLst>
          </p:cNvPr>
          <p:cNvSpPr txBox="1"/>
          <p:nvPr/>
        </p:nvSpPr>
        <p:spPr>
          <a:xfrm>
            <a:off x="8221981" y="611894"/>
            <a:ext cx="3570514" cy="2923877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w Cen MT" panose="020B0602020104020603" pitchFamily="34" charset="0"/>
              </a:rPr>
              <a:t>Three Categories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w Cen MT" panose="020B0602020104020603" pitchFamily="34" charset="0"/>
              </a:rPr>
              <a:t>Engagement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w Cen MT" panose="020B0602020104020603" pitchFamily="34" charset="0"/>
              </a:rPr>
              <a:t>15% max</a:t>
            </a:r>
            <a:endParaRPr lang="en-US" sz="3200" dirty="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w Cen MT" panose="020B0602020104020603" pitchFamily="34" charset="0"/>
              </a:rPr>
              <a:t>Species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w Cen MT" panose="020B0602020104020603" pitchFamily="34" charset="0"/>
              </a:rPr>
              <a:t>15% 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w Cen MT" panose="020B0602020104020603" pitchFamily="34" charset="0"/>
              </a:rPr>
              <a:t>Habitat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EAB07E-5626-4B68-A57C-F9D7D9BDDC72}"/>
              </a:ext>
            </a:extLst>
          </p:cNvPr>
          <p:cNvSpPr/>
          <p:nvPr/>
        </p:nvSpPr>
        <p:spPr>
          <a:xfrm>
            <a:off x="11792495" y="492154"/>
            <a:ext cx="250809" cy="3295236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A8F02D-4EC7-495E-A282-3336FF260ACA}"/>
              </a:ext>
            </a:extLst>
          </p:cNvPr>
          <p:cNvSpPr/>
          <p:nvPr/>
        </p:nvSpPr>
        <p:spPr>
          <a:xfrm>
            <a:off x="7953317" y="360276"/>
            <a:ext cx="250809" cy="3427113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EDE063-54C6-4F61-8573-2674B66E5EC1}"/>
              </a:ext>
            </a:extLst>
          </p:cNvPr>
          <p:cNvSpPr/>
          <p:nvPr/>
        </p:nvSpPr>
        <p:spPr>
          <a:xfrm rot="5400000">
            <a:off x="10000765" y="-1418508"/>
            <a:ext cx="263755" cy="3821327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890B77-E1F3-440D-874A-BFC4D724B0CF}"/>
              </a:ext>
            </a:extLst>
          </p:cNvPr>
          <p:cNvSpPr/>
          <p:nvPr/>
        </p:nvSpPr>
        <p:spPr>
          <a:xfrm rot="5400000">
            <a:off x="9866433" y="1728739"/>
            <a:ext cx="263755" cy="3853545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14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8186E-D3D2-4166-9AB5-517D5F8F4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8" y="365125"/>
            <a:ext cx="11337472" cy="1325563"/>
          </a:xfrm>
        </p:spPr>
        <p:txBody>
          <a:bodyPr/>
          <a:lstStyle/>
          <a:p>
            <a:r>
              <a:rPr lang="en-US" dirty="0">
                <a:latin typeface="Impact" panose="020B0806030902050204" pitchFamily="34" charset="0"/>
              </a:rPr>
              <a:t>RAWA Ready Plans – Two Distinct Phases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0604E-B100-45DF-B6B8-4D0CFBF55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8" y="1506828"/>
            <a:ext cx="11092544" cy="3489715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endParaRPr lang="en-US" b="1" dirty="0">
              <a:latin typeface="Tw Cen MT" panose="020B0602020104020603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latin typeface="Tw Cen MT" panose="020B0602020104020603" pitchFamily="34" charset="0"/>
              </a:rPr>
              <a:t>RAWA for FY23</a:t>
            </a:r>
            <a:r>
              <a:rPr lang="en-US" dirty="0">
                <a:latin typeface="Tw Cen MT" panose="020B0602020104020603" pitchFamily="34" charset="0"/>
              </a:rPr>
              <a:t>: March budget addendum, followed by input, coordination, and development of plans and grants </a:t>
            </a:r>
          </a:p>
          <a:p>
            <a:pPr lvl="2"/>
            <a:r>
              <a:rPr lang="en-US" dirty="0">
                <a:latin typeface="Impact" panose="020B0806030902050204" pitchFamily="34" charset="0"/>
              </a:rPr>
              <a:t>Budget Built for 3 Scenarios </a:t>
            </a:r>
            <a:r>
              <a:rPr lang="en-US" sz="1800" dirty="0">
                <a:latin typeface="Impact" panose="020B0806030902050204" pitchFamily="34" charset="0"/>
              </a:rPr>
              <a:t>(25%, 50%, 75%) </a:t>
            </a:r>
            <a:r>
              <a:rPr lang="en-US" sz="1800" dirty="0">
                <a:solidFill>
                  <a:srgbClr val="FF0000"/>
                </a:solidFill>
                <a:latin typeface="Impact" panose="020B0806030902050204" pitchFamily="34" charset="0"/>
              </a:rPr>
              <a:t>– Needs updated now to fit potential 65%</a:t>
            </a:r>
            <a:endParaRPr lang="en-US" sz="1800" dirty="0">
              <a:solidFill>
                <a:srgbClr val="FF0000"/>
              </a:solidFill>
              <a:latin typeface="Tw Cen MT" panose="020B0602020104020603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US" dirty="0">
              <a:latin typeface="Tw Cen MT" panose="020B0602020104020603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latin typeface="Tw Cen MT" panose="020B0602020104020603" pitchFamily="34" charset="0"/>
              </a:rPr>
              <a:t>RAWA for FY24 – FY26</a:t>
            </a:r>
            <a:r>
              <a:rPr lang="en-US" dirty="0">
                <a:latin typeface="Tw Cen MT" panose="020B0602020104020603" pitchFamily="34" charset="0"/>
              </a:rPr>
              <a:t>: kicking off with focus groups, followed by gathering more staff and partner input, coordination, and development of plans and grants</a:t>
            </a:r>
          </a:p>
          <a:p>
            <a:pPr lvl="3"/>
            <a:r>
              <a:rPr lang="en-US" dirty="0">
                <a:latin typeface="Tw Cen MT" panose="020B0602020104020603" pitchFamily="34" charset="0"/>
              </a:rPr>
              <a:t>Increased partnership input here!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17F584-369C-471A-BC00-72C80E679156}"/>
              </a:ext>
            </a:extLst>
          </p:cNvPr>
          <p:cNvSpPr/>
          <p:nvPr/>
        </p:nvSpPr>
        <p:spPr>
          <a:xfrm>
            <a:off x="11908971" y="0"/>
            <a:ext cx="283029" cy="6858000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45DC7B-AC12-4CD8-9EB2-01E7A29528BE}"/>
              </a:ext>
            </a:extLst>
          </p:cNvPr>
          <p:cNvSpPr/>
          <p:nvPr/>
        </p:nvSpPr>
        <p:spPr>
          <a:xfrm>
            <a:off x="5441" y="-4851"/>
            <a:ext cx="283029" cy="6858000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960792-79A0-4095-AC50-CF59EE18F416}"/>
              </a:ext>
            </a:extLst>
          </p:cNvPr>
          <p:cNvSpPr/>
          <p:nvPr/>
        </p:nvSpPr>
        <p:spPr>
          <a:xfrm rot="5400000">
            <a:off x="5954256" y="-5670639"/>
            <a:ext cx="365127" cy="11696701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59DE4B-AACF-4682-A88A-34125DCACAA1}"/>
              </a:ext>
            </a:extLst>
          </p:cNvPr>
          <p:cNvSpPr/>
          <p:nvPr/>
        </p:nvSpPr>
        <p:spPr>
          <a:xfrm rot="5400000">
            <a:off x="3741736" y="3053216"/>
            <a:ext cx="365127" cy="7244445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7A33A7-C1E9-4FA2-8171-83F002D779B7}"/>
              </a:ext>
            </a:extLst>
          </p:cNvPr>
          <p:cNvSpPr/>
          <p:nvPr/>
        </p:nvSpPr>
        <p:spPr>
          <a:xfrm rot="5400000">
            <a:off x="5916157" y="-549365"/>
            <a:ext cx="365127" cy="11696701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Lizard Facts | Missouri Department of Conservation">
            <a:extLst>
              <a:ext uri="{FF2B5EF4-FFF2-40B4-BE49-F238E27FC236}">
                <a16:creationId xmlns:a16="http://schemas.microsoft.com/office/drawing/2014/main" id="{8C2BC256-8226-40C9-A751-7E6646EB5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728" y="5486400"/>
            <a:ext cx="2061147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Mead's Milkweed | Missouri Department of Conservation">
            <a:extLst>
              <a:ext uri="{FF2B5EF4-FFF2-40B4-BE49-F238E27FC236}">
                <a16:creationId xmlns:a16="http://schemas.microsoft.com/office/drawing/2014/main" id="{EA47BD21-7615-423C-A7A4-BD82E8A16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1" r="20873"/>
          <a:stretch/>
        </p:blipFill>
        <p:spPr bwMode="auto">
          <a:xfrm>
            <a:off x="11040684" y="5486400"/>
            <a:ext cx="1151316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ellbender Restoration | Missouri Department of Conservation">
            <a:extLst>
              <a:ext uri="{FF2B5EF4-FFF2-40B4-BE49-F238E27FC236}">
                <a16:creationId xmlns:a16="http://schemas.microsoft.com/office/drawing/2014/main" id="{14358518-C165-4D6C-83C8-33398F378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537" y="5486400"/>
            <a:ext cx="2061147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Niangua Darter | Missouri Department of Conservation">
            <a:extLst>
              <a:ext uri="{FF2B5EF4-FFF2-40B4-BE49-F238E27FC236}">
                <a16:creationId xmlns:a16="http://schemas.microsoft.com/office/drawing/2014/main" id="{F06E2DF8-5C62-4BB5-9141-032C77EFC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31" y="5486400"/>
            <a:ext cx="1766453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King Rails | Missouri Department of Conservation">
            <a:extLst>
              <a:ext uri="{FF2B5EF4-FFF2-40B4-BE49-F238E27FC236}">
                <a16:creationId xmlns:a16="http://schemas.microsoft.com/office/drawing/2014/main" id="{E9233106-BA07-415A-9096-D0AA6F656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084" y="5486400"/>
            <a:ext cx="1766453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Dunn Ranch Prairie | The Nature Conservancy in Missouri">
            <a:extLst>
              <a:ext uri="{FF2B5EF4-FFF2-40B4-BE49-F238E27FC236}">
                <a16:creationId xmlns:a16="http://schemas.microsoft.com/office/drawing/2014/main" id="{66716394-B782-476C-BCA7-658CDB08C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7" r="497"/>
          <a:stretch/>
        </p:blipFill>
        <p:spPr bwMode="auto">
          <a:xfrm>
            <a:off x="3456876" y="5486400"/>
            <a:ext cx="1989756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4" descr="Tracking Birds with Motus | Missouri Department of Conservation">
            <a:extLst>
              <a:ext uri="{FF2B5EF4-FFF2-40B4-BE49-F238E27FC236}">
                <a16:creationId xmlns:a16="http://schemas.microsoft.com/office/drawing/2014/main" id="{2F245164-95F2-4B51-9F65-04CB7E345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9"/>
          <a:stretch/>
        </p:blipFill>
        <p:spPr bwMode="auto">
          <a:xfrm>
            <a:off x="0" y="5486400"/>
            <a:ext cx="1395728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89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8186E-D3D2-4166-9AB5-517D5F8F4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8" y="234496"/>
            <a:ext cx="11337472" cy="1325563"/>
          </a:xfrm>
        </p:spPr>
        <p:txBody>
          <a:bodyPr/>
          <a:lstStyle/>
          <a:p>
            <a:r>
              <a:rPr lang="en-US" dirty="0">
                <a:latin typeface="Impact" panose="020B0806030902050204" pitchFamily="34" charset="0"/>
              </a:rPr>
              <a:t>RAWA for FY23: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0604E-B100-45DF-B6B8-4D0CFBF55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8" y="1376450"/>
            <a:ext cx="11092544" cy="3620093"/>
          </a:xfrm>
        </p:spPr>
        <p:txBody>
          <a:bodyPr>
            <a:norm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Assess FY23 budget for RAWA eligible items: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January 25 – 26</a:t>
            </a:r>
          </a:p>
          <a:p>
            <a:r>
              <a:rPr lang="en-US" dirty="0">
                <a:latin typeface="Tw Cen MT" panose="020B0602020104020603" pitchFamily="34" charset="0"/>
              </a:rPr>
              <a:t>Develop new FY23 RAWA ideas: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February 7 – 18</a:t>
            </a:r>
          </a:p>
          <a:p>
            <a:r>
              <a:rPr lang="en-US" dirty="0">
                <a:latin typeface="Tw Cen MT" panose="020B0602020104020603" pitchFamily="34" charset="0"/>
              </a:rPr>
              <a:t>Prioritize and approve: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February 22 – March 2</a:t>
            </a:r>
          </a:p>
          <a:p>
            <a:r>
              <a:rPr lang="en-US" dirty="0">
                <a:latin typeface="Tw Cen MT" panose="020B0602020104020603" pitchFamily="34" charset="0"/>
              </a:rPr>
              <a:t>Develop RAWA Commission budget addendum: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March 3 – 10</a:t>
            </a:r>
          </a:p>
          <a:p>
            <a:r>
              <a:rPr lang="en-US" dirty="0">
                <a:latin typeface="Tw Cen MT" panose="020B0602020104020603" pitchFamily="34" charset="0"/>
              </a:rPr>
              <a:t>Share with Commission: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March 10</a:t>
            </a:r>
          </a:p>
          <a:p>
            <a:r>
              <a:rPr lang="en-US" dirty="0">
                <a:latin typeface="Tw Cen MT" panose="020B0602020104020603" pitchFamily="34" charset="0"/>
              </a:rPr>
              <a:t>Commission budget workshop: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March 24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(25% funding scenario taken)</a:t>
            </a:r>
          </a:p>
          <a:p>
            <a:r>
              <a:rPr lang="en-US" dirty="0">
                <a:solidFill>
                  <a:srgbClr val="C00000"/>
                </a:solidFill>
                <a:latin typeface="Tw Cen MT" panose="020B0602020104020603" pitchFamily="34" charset="0"/>
              </a:rPr>
              <a:t>Update addendum to reflect 65.3% funding: </a:t>
            </a:r>
            <a:r>
              <a:rPr lang="en-US" b="1" dirty="0">
                <a:solidFill>
                  <a:srgbClr val="C00000"/>
                </a:solidFill>
                <a:latin typeface="Tw Cen MT" panose="020B0602020104020603" pitchFamily="34" charset="0"/>
              </a:rPr>
              <a:t>TBD</a:t>
            </a:r>
          </a:p>
          <a:p>
            <a:pPr lvl="1"/>
            <a:endParaRPr lang="en-US" dirty="0">
              <a:latin typeface="Tw Cen MT" panose="020B0602020104020603" pitchFamily="34" charset="0"/>
            </a:endParaRPr>
          </a:p>
          <a:p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17F584-369C-471A-BC00-72C80E679156}"/>
              </a:ext>
            </a:extLst>
          </p:cNvPr>
          <p:cNvSpPr/>
          <p:nvPr/>
        </p:nvSpPr>
        <p:spPr>
          <a:xfrm>
            <a:off x="11908971" y="0"/>
            <a:ext cx="283029" cy="6858000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45DC7B-AC12-4CD8-9EB2-01E7A29528BE}"/>
              </a:ext>
            </a:extLst>
          </p:cNvPr>
          <p:cNvSpPr/>
          <p:nvPr/>
        </p:nvSpPr>
        <p:spPr>
          <a:xfrm>
            <a:off x="5441" y="-4851"/>
            <a:ext cx="283029" cy="6858000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960792-79A0-4095-AC50-CF59EE18F416}"/>
              </a:ext>
            </a:extLst>
          </p:cNvPr>
          <p:cNvSpPr/>
          <p:nvPr/>
        </p:nvSpPr>
        <p:spPr>
          <a:xfrm rot="5400000">
            <a:off x="5954256" y="-5670639"/>
            <a:ext cx="365127" cy="11696701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59DE4B-AACF-4682-A88A-34125DCACAA1}"/>
              </a:ext>
            </a:extLst>
          </p:cNvPr>
          <p:cNvSpPr/>
          <p:nvPr/>
        </p:nvSpPr>
        <p:spPr>
          <a:xfrm rot="5400000">
            <a:off x="3741736" y="3053216"/>
            <a:ext cx="365127" cy="7244445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7A33A7-C1E9-4FA2-8171-83F002D779B7}"/>
              </a:ext>
            </a:extLst>
          </p:cNvPr>
          <p:cNvSpPr/>
          <p:nvPr/>
        </p:nvSpPr>
        <p:spPr>
          <a:xfrm rot="5400000">
            <a:off x="5916157" y="-549365"/>
            <a:ext cx="365127" cy="11696701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Lizard Facts | Missouri Department of Conservation">
            <a:extLst>
              <a:ext uri="{FF2B5EF4-FFF2-40B4-BE49-F238E27FC236}">
                <a16:creationId xmlns:a16="http://schemas.microsoft.com/office/drawing/2014/main" id="{8C2BC256-8226-40C9-A751-7E6646EB5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728" y="5486400"/>
            <a:ext cx="2061147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Mead's Milkweed | Missouri Department of Conservation">
            <a:extLst>
              <a:ext uri="{FF2B5EF4-FFF2-40B4-BE49-F238E27FC236}">
                <a16:creationId xmlns:a16="http://schemas.microsoft.com/office/drawing/2014/main" id="{EA47BD21-7615-423C-A7A4-BD82E8A16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1" r="20873"/>
          <a:stretch/>
        </p:blipFill>
        <p:spPr bwMode="auto">
          <a:xfrm>
            <a:off x="11040684" y="5486400"/>
            <a:ext cx="1151316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ellbender Restoration | Missouri Department of Conservation">
            <a:extLst>
              <a:ext uri="{FF2B5EF4-FFF2-40B4-BE49-F238E27FC236}">
                <a16:creationId xmlns:a16="http://schemas.microsoft.com/office/drawing/2014/main" id="{14358518-C165-4D6C-83C8-33398F378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537" y="5486400"/>
            <a:ext cx="2061147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Niangua Darter | Missouri Department of Conservation">
            <a:extLst>
              <a:ext uri="{FF2B5EF4-FFF2-40B4-BE49-F238E27FC236}">
                <a16:creationId xmlns:a16="http://schemas.microsoft.com/office/drawing/2014/main" id="{F06E2DF8-5C62-4BB5-9141-032C77EFC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31" y="5486400"/>
            <a:ext cx="1766453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King Rails | Missouri Department of Conservation">
            <a:extLst>
              <a:ext uri="{FF2B5EF4-FFF2-40B4-BE49-F238E27FC236}">
                <a16:creationId xmlns:a16="http://schemas.microsoft.com/office/drawing/2014/main" id="{E9233106-BA07-415A-9096-D0AA6F656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084" y="5486400"/>
            <a:ext cx="1766453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Dunn Ranch Prairie | The Nature Conservancy in Missouri">
            <a:extLst>
              <a:ext uri="{FF2B5EF4-FFF2-40B4-BE49-F238E27FC236}">
                <a16:creationId xmlns:a16="http://schemas.microsoft.com/office/drawing/2014/main" id="{66716394-B782-476C-BCA7-658CDB08C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7" r="497"/>
          <a:stretch/>
        </p:blipFill>
        <p:spPr bwMode="auto">
          <a:xfrm>
            <a:off x="3456876" y="5486400"/>
            <a:ext cx="1989756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4" descr="Tracking Birds with Motus | Missouri Department of Conservation">
            <a:extLst>
              <a:ext uri="{FF2B5EF4-FFF2-40B4-BE49-F238E27FC236}">
                <a16:creationId xmlns:a16="http://schemas.microsoft.com/office/drawing/2014/main" id="{2F245164-95F2-4B51-9F65-04CB7E345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9"/>
          <a:stretch/>
        </p:blipFill>
        <p:spPr bwMode="auto">
          <a:xfrm>
            <a:off x="0" y="5486400"/>
            <a:ext cx="1395728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96CE719C-DB9B-4560-A246-78140BD767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92044" y="1288164"/>
            <a:ext cx="548640" cy="548640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36225610-F9C3-4026-9035-160784FB07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89590" y="1790198"/>
            <a:ext cx="548640" cy="548640"/>
          </a:xfrm>
          <a:prstGeom prst="rect">
            <a:avLst/>
          </a:prstGeom>
        </p:spPr>
      </p:pic>
      <p:pic>
        <p:nvPicPr>
          <p:cNvPr id="21" name="Graphic 20" descr="Checkmark with solid fill">
            <a:extLst>
              <a:ext uri="{FF2B5EF4-FFF2-40B4-BE49-F238E27FC236}">
                <a16:creationId xmlns:a16="http://schemas.microsoft.com/office/drawing/2014/main" id="{6EB03B01-E974-4CEE-87D4-AA037C8A4B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89590" y="2299802"/>
            <a:ext cx="548640" cy="548640"/>
          </a:xfrm>
          <a:prstGeom prst="rect">
            <a:avLst/>
          </a:prstGeom>
        </p:spPr>
      </p:pic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id="{057D148E-D7F8-4769-9CD9-CE657A2921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89590" y="2802085"/>
            <a:ext cx="548640" cy="548640"/>
          </a:xfrm>
          <a:prstGeom prst="rect">
            <a:avLst/>
          </a:prstGeom>
        </p:spPr>
      </p:pic>
      <p:pic>
        <p:nvPicPr>
          <p:cNvPr id="23" name="Graphic 22" descr="Checkmark with solid fill">
            <a:extLst>
              <a:ext uri="{FF2B5EF4-FFF2-40B4-BE49-F238E27FC236}">
                <a16:creationId xmlns:a16="http://schemas.microsoft.com/office/drawing/2014/main" id="{CAB5C964-E29F-433B-8836-659E30A567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89590" y="3288107"/>
            <a:ext cx="548640" cy="548640"/>
          </a:xfrm>
          <a:prstGeom prst="rect">
            <a:avLst/>
          </a:prstGeom>
        </p:spPr>
      </p:pic>
      <p:pic>
        <p:nvPicPr>
          <p:cNvPr id="24" name="Graphic 23" descr="Checkmark with solid fill">
            <a:extLst>
              <a:ext uri="{FF2B5EF4-FFF2-40B4-BE49-F238E27FC236}">
                <a16:creationId xmlns:a16="http://schemas.microsoft.com/office/drawing/2014/main" id="{69EFB842-C585-4383-879E-AFBF7AAD40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89590" y="3807026"/>
            <a:ext cx="548640" cy="548640"/>
          </a:xfrm>
          <a:prstGeom prst="rect">
            <a:avLst/>
          </a:prstGeom>
        </p:spPr>
      </p:pic>
      <p:pic>
        <p:nvPicPr>
          <p:cNvPr id="26" name="Graphic 25" descr="Marker with solid fill">
            <a:extLst>
              <a:ext uri="{FF2B5EF4-FFF2-40B4-BE49-F238E27FC236}">
                <a16:creationId xmlns:a16="http://schemas.microsoft.com/office/drawing/2014/main" id="{94EF5AF6-8BCE-4A65-A4B1-3431F7EA82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440137" y="4351962"/>
            <a:ext cx="598093" cy="59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67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8186E-D3D2-4166-9AB5-517D5F8F4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8" y="234496"/>
            <a:ext cx="11337472" cy="1325563"/>
          </a:xfrm>
        </p:spPr>
        <p:txBody>
          <a:bodyPr/>
          <a:lstStyle/>
          <a:p>
            <a:r>
              <a:rPr lang="en-US" dirty="0">
                <a:latin typeface="Impact" panose="020B0806030902050204" pitchFamily="34" charset="0"/>
              </a:rPr>
              <a:t>RAWA for FY23: Update the Budget Addendum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0604E-B100-45DF-B6B8-4D0CFBF55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8" y="1376450"/>
            <a:ext cx="11092544" cy="36200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Tw Cen MT" panose="020B0602020104020603" pitchFamily="34" charset="0"/>
              </a:rPr>
              <a:t>Need to update addendum to reflect 65.3% funding scenario (estimated $13.7M)</a:t>
            </a:r>
          </a:p>
          <a:p>
            <a:pPr lvl="1"/>
            <a:endParaRPr lang="en-US" dirty="0">
              <a:solidFill>
                <a:srgbClr val="C00000"/>
              </a:solidFill>
              <a:latin typeface="Tw Cen MT" panose="020B0602020104020603" pitchFamily="34" charset="0"/>
            </a:endParaRPr>
          </a:p>
          <a:p>
            <a:pPr lvl="1"/>
            <a:r>
              <a:rPr lang="en-US" dirty="0">
                <a:solidFill>
                  <a:srgbClr val="C00000"/>
                </a:solidFill>
                <a:latin typeface="Tw Cen MT" panose="020B0602020104020603" pitchFamily="34" charset="0"/>
              </a:rPr>
              <a:t>Last week we worked with the Governor’s Office and legislators to craft a Governor’s Amendment that will be offered in the Senate this week as they start work on the FY23 budget. 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Tw Cen MT" panose="020B0602020104020603" pitchFamily="34" charset="0"/>
              </a:rPr>
              <a:t>“The Governor recommends an additional $13,713,000 Conservation Commission Fund and 36 staff to support wildlife conservation and restoration efforts.”</a:t>
            </a:r>
          </a:p>
          <a:p>
            <a:pPr lvl="1"/>
            <a:endParaRPr lang="en-US" dirty="0">
              <a:latin typeface="Tw Cen MT" panose="020B0602020104020603" pitchFamily="34" charset="0"/>
            </a:endParaRPr>
          </a:p>
          <a:p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17F584-369C-471A-BC00-72C80E679156}"/>
              </a:ext>
            </a:extLst>
          </p:cNvPr>
          <p:cNvSpPr/>
          <p:nvPr/>
        </p:nvSpPr>
        <p:spPr>
          <a:xfrm>
            <a:off x="11908971" y="0"/>
            <a:ext cx="283029" cy="6858000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45DC7B-AC12-4CD8-9EB2-01E7A29528BE}"/>
              </a:ext>
            </a:extLst>
          </p:cNvPr>
          <p:cNvSpPr/>
          <p:nvPr/>
        </p:nvSpPr>
        <p:spPr>
          <a:xfrm>
            <a:off x="5441" y="-4851"/>
            <a:ext cx="283029" cy="6858000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960792-79A0-4095-AC50-CF59EE18F416}"/>
              </a:ext>
            </a:extLst>
          </p:cNvPr>
          <p:cNvSpPr/>
          <p:nvPr/>
        </p:nvSpPr>
        <p:spPr>
          <a:xfrm rot="5400000">
            <a:off x="5954256" y="-5670639"/>
            <a:ext cx="365127" cy="11696701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59DE4B-AACF-4682-A88A-34125DCACAA1}"/>
              </a:ext>
            </a:extLst>
          </p:cNvPr>
          <p:cNvSpPr/>
          <p:nvPr/>
        </p:nvSpPr>
        <p:spPr>
          <a:xfrm rot="5400000">
            <a:off x="3741736" y="3053216"/>
            <a:ext cx="365127" cy="7244445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7A33A7-C1E9-4FA2-8171-83F002D779B7}"/>
              </a:ext>
            </a:extLst>
          </p:cNvPr>
          <p:cNvSpPr/>
          <p:nvPr/>
        </p:nvSpPr>
        <p:spPr>
          <a:xfrm rot="5400000">
            <a:off x="5916157" y="-549365"/>
            <a:ext cx="365127" cy="11696701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Lizard Facts | Missouri Department of Conservation">
            <a:extLst>
              <a:ext uri="{FF2B5EF4-FFF2-40B4-BE49-F238E27FC236}">
                <a16:creationId xmlns:a16="http://schemas.microsoft.com/office/drawing/2014/main" id="{8C2BC256-8226-40C9-A751-7E6646EB5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728" y="5486400"/>
            <a:ext cx="2061147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Mead's Milkweed | Missouri Department of Conservation">
            <a:extLst>
              <a:ext uri="{FF2B5EF4-FFF2-40B4-BE49-F238E27FC236}">
                <a16:creationId xmlns:a16="http://schemas.microsoft.com/office/drawing/2014/main" id="{EA47BD21-7615-423C-A7A4-BD82E8A16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1" r="20873"/>
          <a:stretch/>
        </p:blipFill>
        <p:spPr bwMode="auto">
          <a:xfrm>
            <a:off x="11040684" y="5486400"/>
            <a:ext cx="1151316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ellbender Restoration | Missouri Department of Conservation">
            <a:extLst>
              <a:ext uri="{FF2B5EF4-FFF2-40B4-BE49-F238E27FC236}">
                <a16:creationId xmlns:a16="http://schemas.microsoft.com/office/drawing/2014/main" id="{14358518-C165-4D6C-83C8-33398F378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537" y="5486400"/>
            <a:ext cx="2061147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Niangua Darter | Missouri Department of Conservation">
            <a:extLst>
              <a:ext uri="{FF2B5EF4-FFF2-40B4-BE49-F238E27FC236}">
                <a16:creationId xmlns:a16="http://schemas.microsoft.com/office/drawing/2014/main" id="{F06E2DF8-5C62-4BB5-9141-032C77EFC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31" y="5486400"/>
            <a:ext cx="1766453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King Rails | Missouri Department of Conservation">
            <a:extLst>
              <a:ext uri="{FF2B5EF4-FFF2-40B4-BE49-F238E27FC236}">
                <a16:creationId xmlns:a16="http://schemas.microsoft.com/office/drawing/2014/main" id="{E9233106-BA07-415A-9096-D0AA6F656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084" y="5486400"/>
            <a:ext cx="1766453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Dunn Ranch Prairie | The Nature Conservancy in Missouri">
            <a:extLst>
              <a:ext uri="{FF2B5EF4-FFF2-40B4-BE49-F238E27FC236}">
                <a16:creationId xmlns:a16="http://schemas.microsoft.com/office/drawing/2014/main" id="{66716394-B782-476C-BCA7-658CDB08C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7" r="497"/>
          <a:stretch/>
        </p:blipFill>
        <p:spPr bwMode="auto">
          <a:xfrm>
            <a:off x="3456876" y="5486400"/>
            <a:ext cx="1989756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4" descr="Tracking Birds with Motus | Missouri Department of Conservation">
            <a:extLst>
              <a:ext uri="{FF2B5EF4-FFF2-40B4-BE49-F238E27FC236}">
                <a16:creationId xmlns:a16="http://schemas.microsoft.com/office/drawing/2014/main" id="{2F245164-95F2-4B51-9F65-04CB7E345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9"/>
          <a:stretch/>
        </p:blipFill>
        <p:spPr bwMode="auto">
          <a:xfrm>
            <a:off x="0" y="5486400"/>
            <a:ext cx="1395728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055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8186E-D3D2-4166-9AB5-517D5F8F4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8" y="234496"/>
            <a:ext cx="11337472" cy="1325563"/>
          </a:xfrm>
        </p:spPr>
        <p:txBody>
          <a:bodyPr/>
          <a:lstStyle/>
          <a:p>
            <a:r>
              <a:rPr lang="en-US" dirty="0">
                <a:latin typeface="Impact" panose="020B0806030902050204" pitchFamily="34" charset="0"/>
              </a:rPr>
              <a:t>RAWA for FY24 – FY26: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0604E-B100-45DF-B6B8-4D0CFBF55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8" y="1376450"/>
            <a:ext cx="11092544" cy="362009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w Cen MT" panose="020B0602020104020603" pitchFamily="34" charset="0"/>
              </a:rPr>
              <a:t>All-Staff Survey: </a:t>
            </a:r>
            <a:r>
              <a:rPr lang="en-US" sz="2400" b="1" dirty="0">
                <a:latin typeface="Tw Cen MT" panose="020B0602020104020603" pitchFamily="34" charset="0"/>
              </a:rPr>
              <a:t>April 22 deadline</a:t>
            </a:r>
          </a:p>
          <a:p>
            <a:pPr lvl="1"/>
            <a:r>
              <a:rPr lang="en-US" sz="2000" dirty="0">
                <a:latin typeface="Tw Cen MT" panose="020B0602020104020603" pitchFamily="34" charset="0"/>
              </a:rPr>
              <a:t>Director sends to all staff: April 14</a:t>
            </a:r>
          </a:p>
          <a:p>
            <a:pPr lvl="1"/>
            <a:r>
              <a:rPr lang="en-US" sz="2000" dirty="0">
                <a:latin typeface="Tw Cen MT" panose="020B0602020104020603" pitchFamily="34" charset="0"/>
              </a:rPr>
              <a:t>Reminder from Director: April 19</a:t>
            </a:r>
          </a:p>
          <a:p>
            <a:r>
              <a:rPr lang="en-US" sz="2400" dirty="0">
                <a:latin typeface="Tw Cen MT" panose="020B0602020104020603" pitchFamily="34" charset="0"/>
              </a:rPr>
              <a:t>Focus Groups: </a:t>
            </a:r>
            <a:r>
              <a:rPr lang="en-US" sz="2400" b="1" dirty="0">
                <a:latin typeface="Tw Cen MT" panose="020B0602020104020603" pitchFamily="34" charset="0"/>
              </a:rPr>
              <a:t>April 25 – 29</a:t>
            </a:r>
          </a:p>
          <a:p>
            <a:pPr lvl="1"/>
            <a:r>
              <a:rPr lang="en-US" sz="2000" dirty="0">
                <a:latin typeface="Tw Cen MT" panose="020B0602020104020603" pitchFamily="34" charset="0"/>
              </a:rPr>
              <a:t>Habitat: April 25</a:t>
            </a:r>
          </a:p>
          <a:p>
            <a:pPr lvl="1"/>
            <a:r>
              <a:rPr lang="en-US" sz="2000" dirty="0">
                <a:latin typeface="Tw Cen MT" panose="020B0602020104020603" pitchFamily="34" charset="0"/>
              </a:rPr>
              <a:t>Species: April 26</a:t>
            </a:r>
          </a:p>
          <a:p>
            <a:pPr lvl="1"/>
            <a:r>
              <a:rPr lang="en-US" sz="2000" dirty="0">
                <a:latin typeface="Tw Cen MT" panose="020B0602020104020603" pitchFamily="34" charset="0"/>
              </a:rPr>
              <a:t>Engagement: April 27</a:t>
            </a:r>
          </a:p>
          <a:p>
            <a:pPr lvl="1"/>
            <a:r>
              <a:rPr lang="en-US" sz="2000" dirty="0">
                <a:latin typeface="Tw Cen MT" panose="020B0602020104020603" pitchFamily="34" charset="0"/>
              </a:rPr>
              <a:t>Business Services: April 29</a:t>
            </a:r>
          </a:p>
          <a:p>
            <a:pPr lvl="1"/>
            <a:endParaRPr lang="en-US" dirty="0">
              <a:latin typeface="Tw Cen MT" panose="020B0602020104020603" pitchFamily="34" charset="0"/>
            </a:endParaRPr>
          </a:p>
          <a:p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17F584-369C-471A-BC00-72C80E679156}"/>
              </a:ext>
            </a:extLst>
          </p:cNvPr>
          <p:cNvSpPr/>
          <p:nvPr/>
        </p:nvSpPr>
        <p:spPr>
          <a:xfrm>
            <a:off x="11908971" y="0"/>
            <a:ext cx="283029" cy="6858000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45DC7B-AC12-4CD8-9EB2-01E7A29528BE}"/>
              </a:ext>
            </a:extLst>
          </p:cNvPr>
          <p:cNvSpPr/>
          <p:nvPr/>
        </p:nvSpPr>
        <p:spPr>
          <a:xfrm>
            <a:off x="5441" y="-4851"/>
            <a:ext cx="283029" cy="6858000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960792-79A0-4095-AC50-CF59EE18F416}"/>
              </a:ext>
            </a:extLst>
          </p:cNvPr>
          <p:cNvSpPr/>
          <p:nvPr/>
        </p:nvSpPr>
        <p:spPr>
          <a:xfrm rot="5400000">
            <a:off x="5954256" y="-5670639"/>
            <a:ext cx="365127" cy="11696701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59DE4B-AACF-4682-A88A-34125DCACAA1}"/>
              </a:ext>
            </a:extLst>
          </p:cNvPr>
          <p:cNvSpPr/>
          <p:nvPr/>
        </p:nvSpPr>
        <p:spPr>
          <a:xfrm rot="5400000">
            <a:off x="3741736" y="3053216"/>
            <a:ext cx="365127" cy="7244445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7A33A7-C1E9-4FA2-8171-83F002D779B7}"/>
              </a:ext>
            </a:extLst>
          </p:cNvPr>
          <p:cNvSpPr/>
          <p:nvPr/>
        </p:nvSpPr>
        <p:spPr>
          <a:xfrm rot="5400000">
            <a:off x="5916157" y="-549365"/>
            <a:ext cx="365127" cy="11696701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Lizard Facts | Missouri Department of Conservation">
            <a:extLst>
              <a:ext uri="{FF2B5EF4-FFF2-40B4-BE49-F238E27FC236}">
                <a16:creationId xmlns:a16="http://schemas.microsoft.com/office/drawing/2014/main" id="{8C2BC256-8226-40C9-A751-7E6646EB5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728" y="5486400"/>
            <a:ext cx="2061147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Mead's Milkweed | Missouri Department of Conservation">
            <a:extLst>
              <a:ext uri="{FF2B5EF4-FFF2-40B4-BE49-F238E27FC236}">
                <a16:creationId xmlns:a16="http://schemas.microsoft.com/office/drawing/2014/main" id="{EA47BD21-7615-423C-A7A4-BD82E8A16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1" r="20873"/>
          <a:stretch/>
        </p:blipFill>
        <p:spPr bwMode="auto">
          <a:xfrm>
            <a:off x="11040684" y="5486400"/>
            <a:ext cx="1151316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ellbender Restoration | Missouri Department of Conservation">
            <a:extLst>
              <a:ext uri="{FF2B5EF4-FFF2-40B4-BE49-F238E27FC236}">
                <a16:creationId xmlns:a16="http://schemas.microsoft.com/office/drawing/2014/main" id="{14358518-C165-4D6C-83C8-33398F378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537" y="5486400"/>
            <a:ext cx="2061147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Niangua Darter | Missouri Department of Conservation">
            <a:extLst>
              <a:ext uri="{FF2B5EF4-FFF2-40B4-BE49-F238E27FC236}">
                <a16:creationId xmlns:a16="http://schemas.microsoft.com/office/drawing/2014/main" id="{F06E2DF8-5C62-4BB5-9141-032C77EFC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31" y="5486400"/>
            <a:ext cx="1766453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King Rails | Missouri Department of Conservation">
            <a:extLst>
              <a:ext uri="{FF2B5EF4-FFF2-40B4-BE49-F238E27FC236}">
                <a16:creationId xmlns:a16="http://schemas.microsoft.com/office/drawing/2014/main" id="{E9233106-BA07-415A-9096-D0AA6F656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084" y="5486400"/>
            <a:ext cx="1766453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Dunn Ranch Prairie | The Nature Conservancy in Missouri">
            <a:extLst>
              <a:ext uri="{FF2B5EF4-FFF2-40B4-BE49-F238E27FC236}">
                <a16:creationId xmlns:a16="http://schemas.microsoft.com/office/drawing/2014/main" id="{66716394-B782-476C-BCA7-658CDB08C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7" r="497"/>
          <a:stretch/>
        </p:blipFill>
        <p:spPr bwMode="auto">
          <a:xfrm>
            <a:off x="3456876" y="5486400"/>
            <a:ext cx="1989756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4" descr="Tracking Birds with Motus | Missouri Department of Conservation">
            <a:extLst>
              <a:ext uri="{FF2B5EF4-FFF2-40B4-BE49-F238E27FC236}">
                <a16:creationId xmlns:a16="http://schemas.microsoft.com/office/drawing/2014/main" id="{2F245164-95F2-4B51-9F65-04CB7E345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9"/>
          <a:stretch/>
        </p:blipFill>
        <p:spPr bwMode="auto">
          <a:xfrm>
            <a:off x="0" y="5486400"/>
            <a:ext cx="1395728" cy="1371600"/>
          </a:xfrm>
          <a:prstGeom prst="rect">
            <a:avLst/>
          </a:prstGeom>
          <a:noFill/>
          <a:ln w="28575">
            <a:solidFill>
              <a:srgbClr val="002B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56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12719</TotalTime>
  <Words>898</Words>
  <Application>Microsoft Office PowerPoint</Application>
  <PresentationFormat>Widescreen</PresentationFormat>
  <Paragraphs>175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Impact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RAWA Directed Use</vt:lpstr>
      <vt:lpstr>RAWA Ready Plans – Two Distinct Phases</vt:lpstr>
      <vt:lpstr>RAWA for FY23: Timeline</vt:lpstr>
      <vt:lpstr>RAWA for FY23: Update the Budget Addendum</vt:lpstr>
      <vt:lpstr>RAWA for FY24 – FY26: Timeline</vt:lpstr>
      <vt:lpstr>RAWA for FY24 – FY26: All-staff Survey</vt:lpstr>
      <vt:lpstr>RAWA for FY24 – FY26: Focus Groups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RAWA Ready Team</dc:title>
  <dc:creator>Megan Buchanan</dc:creator>
  <cp:lastModifiedBy>Nate Muenks</cp:lastModifiedBy>
  <cp:revision>36</cp:revision>
  <dcterms:created xsi:type="dcterms:W3CDTF">2022-02-03T18:24:42Z</dcterms:created>
  <dcterms:modified xsi:type="dcterms:W3CDTF">2022-04-19T19:07:01Z</dcterms:modified>
</cp:coreProperties>
</file>