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643"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1A153-78C2-4EC3-A559-96F8A3EF29B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8D66B78-FA34-44D8-841A-BAF68AC8AF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ABE7B9F-66DA-420F-A1CC-41558452D35F}"/>
              </a:ext>
            </a:extLst>
          </p:cNvPr>
          <p:cNvSpPr>
            <a:spLocks noGrp="1"/>
          </p:cNvSpPr>
          <p:nvPr>
            <p:ph type="dt" sz="half" idx="10"/>
          </p:nvPr>
        </p:nvSpPr>
        <p:spPr/>
        <p:txBody>
          <a:bodyPr/>
          <a:lstStyle/>
          <a:p>
            <a:fld id="{0C94DDB9-6D9A-4A8F-ABF0-C8FEA980181E}" type="datetimeFigureOut">
              <a:rPr lang="en-US" smtClean="0"/>
              <a:t>9/14/2020</a:t>
            </a:fld>
            <a:endParaRPr lang="en-US"/>
          </a:p>
        </p:txBody>
      </p:sp>
      <p:sp>
        <p:nvSpPr>
          <p:cNvPr id="5" name="Footer Placeholder 4">
            <a:extLst>
              <a:ext uri="{FF2B5EF4-FFF2-40B4-BE49-F238E27FC236}">
                <a16:creationId xmlns:a16="http://schemas.microsoft.com/office/drawing/2014/main" id="{851296D9-EA2C-4A3D-B18C-AFA73E8631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160109-7FFD-4222-85AC-5133066BE793}"/>
              </a:ext>
            </a:extLst>
          </p:cNvPr>
          <p:cNvSpPr>
            <a:spLocks noGrp="1"/>
          </p:cNvSpPr>
          <p:nvPr>
            <p:ph type="sldNum" sz="quarter" idx="12"/>
          </p:nvPr>
        </p:nvSpPr>
        <p:spPr/>
        <p:txBody>
          <a:bodyPr/>
          <a:lstStyle/>
          <a:p>
            <a:fld id="{6ABC5BAE-3379-4703-931D-4D874A325886}" type="slidenum">
              <a:rPr lang="en-US" smtClean="0"/>
              <a:t>‹#›</a:t>
            </a:fld>
            <a:endParaRPr lang="en-US"/>
          </a:p>
        </p:txBody>
      </p:sp>
    </p:spTree>
    <p:extLst>
      <p:ext uri="{BB962C8B-B14F-4D97-AF65-F5344CB8AC3E}">
        <p14:creationId xmlns:p14="http://schemas.microsoft.com/office/powerpoint/2010/main" val="691829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B887D-A106-436A-9061-CFCC2801F7A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CC4B41E-704B-4FF8-BCF7-93BB2BEB6B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91213C-C39D-4B78-83F7-FC0135607B76}"/>
              </a:ext>
            </a:extLst>
          </p:cNvPr>
          <p:cNvSpPr>
            <a:spLocks noGrp="1"/>
          </p:cNvSpPr>
          <p:nvPr>
            <p:ph type="dt" sz="half" idx="10"/>
          </p:nvPr>
        </p:nvSpPr>
        <p:spPr/>
        <p:txBody>
          <a:bodyPr/>
          <a:lstStyle/>
          <a:p>
            <a:fld id="{0C94DDB9-6D9A-4A8F-ABF0-C8FEA980181E}" type="datetimeFigureOut">
              <a:rPr lang="en-US" smtClean="0"/>
              <a:t>9/14/2020</a:t>
            </a:fld>
            <a:endParaRPr lang="en-US"/>
          </a:p>
        </p:txBody>
      </p:sp>
      <p:sp>
        <p:nvSpPr>
          <p:cNvPr id="5" name="Footer Placeholder 4">
            <a:extLst>
              <a:ext uri="{FF2B5EF4-FFF2-40B4-BE49-F238E27FC236}">
                <a16:creationId xmlns:a16="http://schemas.microsoft.com/office/drawing/2014/main" id="{CC3E09FE-8615-4A72-929E-089A14CD66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2B3D46-2B26-4EC1-B2C8-3702A515DB26}"/>
              </a:ext>
            </a:extLst>
          </p:cNvPr>
          <p:cNvSpPr>
            <a:spLocks noGrp="1"/>
          </p:cNvSpPr>
          <p:nvPr>
            <p:ph type="sldNum" sz="quarter" idx="12"/>
          </p:nvPr>
        </p:nvSpPr>
        <p:spPr/>
        <p:txBody>
          <a:bodyPr/>
          <a:lstStyle/>
          <a:p>
            <a:fld id="{6ABC5BAE-3379-4703-931D-4D874A325886}" type="slidenum">
              <a:rPr lang="en-US" smtClean="0"/>
              <a:t>‹#›</a:t>
            </a:fld>
            <a:endParaRPr lang="en-US"/>
          </a:p>
        </p:txBody>
      </p:sp>
    </p:spTree>
    <p:extLst>
      <p:ext uri="{BB962C8B-B14F-4D97-AF65-F5344CB8AC3E}">
        <p14:creationId xmlns:p14="http://schemas.microsoft.com/office/powerpoint/2010/main" val="190526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ECF17E-329F-4F1A-A20A-04762AD0F72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3D3A1C3-3E2A-4A75-8420-E918EC15960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7C0E24-8BD2-4B1B-AB16-7C0DE6FDD0E2}"/>
              </a:ext>
            </a:extLst>
          </p:cNvPr>
          <p:cNvSpPr>
            <a:spLocks noGrp="1"/>
          </p:cNvSpPr>
          <p:nvPr>
            <p:ph type="dt" sz="half" idx="10"/>
          </p:nvPr>
        </p:nvSpPr>
        <p:spPr/>
        <p:txBody>
          <a:bodyPr/>
          <a:lstStyle/>
          <a:p>
            <a:fld id="{0C94DDB9-6D9A-4A8F-ABF0-C8FEA980181E}" type="datetimeFigureOut">
              <a:rPr lang="en-US" smtClean="0"/>
              <a:t>9/14/2020</a:t>
            </a:fld>
            <a:endParaRPr lang="en-US"/>
          </a:p>
        </p:txBody>
      </p:sp>
      <p:sp>
        <p:nvSpPr>
          <p:cNvPr id="5" name="Footer Placeholder 4">
            <a:extLst>
              <a:ext uri="{FF2B5EF4-FFF2-40B4-BE49-F238E27FC236}">
                <a16:creationId xmlns:a16="http://schemas.microsoft.com/office/drawing/2014/main" id="{6CD84A6A-26AD-408D-B4BD-F4CE411031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D5538B-B115-4B23-8517-C00C77FB5467}"/>
              </a:ext>
            </a:extLst>
          </p:cNvPr>
          <p:cNvSpPr>
            <a:spLocks noGrp="1"/>
          </p:cNvSpPr>
          <p:nvPr>
            <p:ph type="sldNum" sz="quarter" idx="12"/>
          </p:nvPr>
        </p:nvSpPr>
        <p:spPr/>
        <p:txBody>
          <a:bodyPr/>
          <a:lstStyle/>
          <a:p>
            <a:fld id="{6ABC5BAE-3379-4703-931D-4D874A325886}" type="slidenum">
              <a:rPr lang="en-US" smtClean="0"/>
              <a:t>‹#›</a:t>
            </a:fld>
            <a:endParaRPr lang="en-US"/>
          </a:p>
        </p:txBody>
      </p:sp>
    </p:spTree>
    <p:extLst>
      <p:ext uri="{BB962C8B-B14F-4D97-AF65-F5344CB8AC3E}">
        <p14:creationId xmlns:p14="http://schemas.microsoft.com/office/powerpoint/2010/main" val="3620553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6AAAC-EA4F-488A-99AA-0257245C86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854A1A-CE3A-4ACA-8BF2-3DFFD5C9C19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9693EF-3AD1-4A28-9D84-F2266AC7E9F7}"/>
              </a:ext>
            </a:extLst>
          </p:cNvPr>
          <p:cNvSpPr>
            <a:spLocks noGrp="1"/>
          </p:cNvSpPr>
          <p:nvPr>
            <p:ph type="dt" sz="half" idx="10"/>
          </p:nvPr>
        </p:nvSpPr>
        <p:spPr/>
        <p:txBody>
          <a:bodyPr/>
          <a:lstStyle/>
          <a:p>
            <a:fld id="{0C94DDB9-6D9A-4A8F-ABF0-C8FEA980181E}" type="datetimeFigureOut">
              <a:rPr lang="en-US" smtClean="0"/>
              <a:t>9/14/2020</a:t>
            </a:fld>
            <a:endParaRPr lang="en-US"/>
          </a:p>
        </p:txBody>
      </p:sp>
      <p:sp>
        <p:nvSpPr>
          <p:cNvPr id="5" name="Footer Placeholder 4">
            <a:extLst>
              <a:ext uri="{FF2B5EF4-FFF2-40B4-BE49-F238E27FC236}">
                <a16:creationId xmlns:a16="http://schemas.microsoft.com/office/drawing/2014/main" id="{CE13F89B-0E9B-4D04-A745-4EA52E9957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0745B3-CA8F-43FE-A9C2-1C665EC563EA}"/>
              </a:ext>
            </a:extLst>
          </p:cNvPr>
          <p:cNvSpPr>
            <a:spLocks noGrp="1"/>
          </p:cNvSpPr>
          <p:nvPr>
            <p:ph type="sldNum" sz="quarter" idx="12"/>
          </p:nvPr>
        </p:nvSpPr>
        <p:spPr/>
        <p:txBody>
          <a:bodyPr/>
          <a:lstStyle/>
          <a:p>
            <a:fld id="{6ABC5BAE-3379-4703-931D-4D874A325886}" type="slidenum">
              <a:rPr lang="en-US" smtClean="0"/>
              <a:t>‹#›</a:t>
            </a:fld>
            <a:endParaRPr lang="en-US"/>
          </a:p>
        </p:txBody>
      </p:sp>
    </p:spTree>
    <p:extLst>
      <p:ext uri="{BB962C8B-B14F-4D97-AF65-F5344CB8AC3E}">
        <p14:creationId xmlns:p14="http://schemas.microsoft.com/office/powerpoint/2010/main" val="3199165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5EFC0-3FA9-489F-B7D7-0EC02B78869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938E5BC-7587-44A0-9523-20E6D4A187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39A3D11-30D3-43A3-BA86-78DE3CEDC741}"/>
              </a:ext>
            </a:extLst>
          </p:cNvPr>
          <p:cNvSpPr>
            <a:spLocks noGrp="1"/>
          </p:cNvSpPr>
          <p:nvPr>
            <p:ph type="dt" sz="half" idx="10"/>
          </p:nvPr>
        </p:nvSpPr>
        <p:spPr/>
        <p:txBody>
          <a:bodyPr/>
          <a:lstStyle/>
          <a:p>
            <a:fld id="{0C94DDB9-6D9A-4A8F-ABF0-C8FEA980181E}" type="datetimeFigureOut">
              <a:rPr lang="en-US" smtClean="0"/>
              <a:t>9/14/2020</a:t>
            </a:fld>
            <a:endParaRPr lang="en-US"/>
          </a:p>
        </p:txBody>
      </p:sp>
      <p:sp>
        <p:nvSpPr>
          <p:cNvPr id="5" name="Footer Placeholder 4">
            <a:extLst>
              <a:ext uri="{FF2B5EF4-FFF2-40B4-BE49-F238E27FC236}">
                <a16:creationId xmlns:a16="http://schemas.microsoft.com/office/drawing/2014/main" id="{4797C91E-E95E-47D8-AE21-B7B09AF045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11E481-4234-4FAE-9477-0AA9AB0BDBCE}"/>
              </a:ext>
            </a:extLst>
          </p:cNvPr>
          <p:cNvSpPr>
            <a:spLocks noGrp="1"/>
          </p:cNvSpPr>
          <p:nvPr>
            <p:ph type="sldNum" sz="quarter" idx="12"/>
          </p:nvPr>
        </p:nvSpPr>
        <p:spPr/>
        <p:txBody>
          <a:bodyPr/>
          <a:lstStyle/>
          <a:p>
            <a:fld id="{6ABC5BAE-3379-4703-931D-4D874A325886}" type="slidenum">
              <a:rPr lang="en-US" smtClean="0"/>
              <a:t>‹#›</a:t>
            </a:fld>
            <a:endParaRPr lang="en-US"/>
          </a:p>
        </p:txBody>
      </p:sp>
    </p:spTree>
    <p:extLst>
      <p:ext uri="{BB962C8B-B14F-4D97-AF65-F5344CB8AC3E}">
        <p14:creationId xmlns:p14="http://schemas.microsoft.com/office/powerpoint/2010/main" val="1899441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B423C-17C4-408D-8097-2B65BFD605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06AC90-0518-4E5D-B429-D1DBFE2CE2C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C6F2308-DA4B-4AE5-8875-98D8C8FA843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869B858-EB62-497B-80DB-B787E9A89676}"/>
              </a:ext>
            </a:extLst>
          </p:cNvPr>
          <p:cNvSpPr>
            <a:spLocks noGrp="1"/>
          </p:cNvSpPr>
          <p:nvPr>
            <p:ph type="dt" sz="half" idx="10"/>
          </p:nvPr>
        </p:nvSpPr>
        <p:spPr/>
        <p:txBody>
          <a:bodyPr/>
          <a:lstStyle/>
          <a:p>
            <a:fld id="{0C94DDB9-6D9A-4A8F-ABF0-C8FEA980181E}" type="datetimeFigureOut">
              <a:rPr lang="en-US" smtClean="0"/>
              <a:t>9/14/2020</a:t>
            </a:fld>
            <a:endParaRPr lang="en-US"/>
          </a:p>
        </p:txBody>
      </p:sp>
      <p:sp>
        <p:nvSpPr>
          <p:cNvPr id="6" name="Footer Placeholder 5">
            <a:extLst>
              <a:ext uri="{FF2B5EF4-FFF2-40B4-BE49-F238E27FC236}">
                <a16:creationId xmlns:a16="http://schemas.microsoft.com/office/drawing/2014/main" id="{B6600563-A557-44FB-90C6-9D0B860C32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73AA78-4CBF-4205-B25E-AD7AA5A6AEEA}"/>
              </a:ext>
            </a:extLst>
          </p:cNvPr>
          <p:cNvSpPr>
            <a:spLocks noGrp="1"/>
          </p:cNvSpPr>
          <p:nvPr>
            <p:ph type="sldNum" sz="quarter" idx="12"/>
          </p:nvPr>
        </p:nvSpPr>
        <p:spPr/>
        <p:txBody>
          <a:bodyPr/>
          <a:lstStyle/>
          <a:p>
            <a:fld id="{6ABC5BAE-3379-4703-931D-4D874A325886}" type="slidenum">
              <a:rPr lang="en-US" smtClean="0"/>
              <a:t>‹#›</a:t>
            </a:fld>
            <a:endParaRPr lang="en-US"/>
          </a:p>
        </p:txBody>
      </p:sp>
    </p:spTree>
    <p:extLst>
      <p:ext uri="{BB962C8B-B14F-4D97-AF65-F5344CB8AC3E}">
        <p14:creationId xmlns:p14="http://schemas.microsoft.com/office/powerpoint/2010/main" val="1096341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C962D-2119-475E-BDB8-584EAD3759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A662A0F-B5F6-47D7-9C5D-9CA00CCE67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DC33F12-B4A6-4550-A6C8-0B89D710597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D577CC5-9A2F-4245-BB13-D4803E4D46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AE9EB3A-5095-464A-930B-4A41D9FF3B5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DD98C02-6D62-4FCB-B34A-8CF95D508C03}"/>
              </a:ext>
            </a:extLst>
          </p:cNvPr>
          <p:cNvSpPr>
            <a:spLocks noGrp="1"/>
          </p:cNvSpPr>
          <p:nvPr>
            <p:ph type="dt" sz="half" idx="10"/>
          </p:nvPr>
        </p:nvSpPr>
        <p:spPr/>
        <p:txBody>
          <a:bodyPr/>
          <a:lstStyle/>
          <a:p>
            <a:fld id="{0C94DDB9-6D9A-4A8F-ABF0-C8FEA980181E}" type="datetimeFigureOut">
              <a:rPr lang="en-US" smtClean="0"/>
              <a:t>9/14/2020</a:t>
            </a:fld>
            <a:endParaRPr lang="en-US"/>
          </a:p>
        </p:txBody>
      </p:sp>
      <p:sp>
        <p:nvSpPr>
          <p:cNvPr id="8" name="Footer Placeholder 7">
            <a:extLst>
              <a:ext uri="{FF2B5EF4-FFF2-40B4-BE49-F238E27FC236}">
                <a16:creationId xmlns:a16="http://schemas.microsoft.com/office/drawing/2014/main" id="{39495511-0E8C-40BE-8BD0-7313B902B33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3576100-6317-496C-8B83-851279CDC09C}"/>
              </a:ext>
            </a:extLst>
          </p:cNvPr>
          <p:cNvSpPr>
            <a:spLocks noGrp="1"/>
          </p:cNvSpPr>
          <p:nvPr>
            <p:ph type="sldNum" sz="quarter" idx="12"/>
          </p:nvPr>
        </p:nvSpPr>
        <p:spPr/>
        <p:txBody>
          <a:bodyPr/>
          <a:lstStyle/>
          <a:p>
            <a:fld id="{6ABC5BAE-3379-4703-931D-4D874A325886}" type="slidenum">
              <a:rPr lang="en-US" smtClean="0"/>
              <a:t>‹#›</a:t>
            </a:fld>
            <a:endParaRPr lang="en-US"/>
          </a:p>
        </p:txBody>
      </p:sp>
    </p:spTree>
    <p:extLst>
      <p:ext uri="{BB962C8B-B14F-4D97-AF65-F5344CB8AC3E}">
        <p14:creationId xmlns:p14="http://schemas.microsoft.com/office/powerpoint/2010/main" val="299777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203EA-4636-406B-A05F-648170E09BF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C601A95-B5A9-4CF5-A384-C33B3D90E9DE}"/>
              </a:ext>
            </a:extLst>
          </p:cNvPr>
          <p:cNvSpPr>
            <a:spLocks noGrp="1"/>
          </p:cNvSpPr>
          <p:nvPr>
            <p:ph type="dt" sz="half" idx="10"/>
          </p:nvPr>
        </p:nvSpPr>
        <p:spPr/>
        <p:txBody>
          <a:bodyPr/>
          <a:lstStyle/>
          <a:p>
            <a:fld id="{0C94DDB9-6D9A-4A8F-ABF0-C8FEA980181E}" type="datetimeFigureOut">
              <a:rPr lang="en-US" smtClean="0"/>
              <a:t>9/14/2020</a:t>
            </a:fld>
            <a:endParaRPr lang="en-US"/>
          </a:p>
        </p:txBody>
      </p:sp>
      <p:sp>
        <p:nvSpPr>
          <p:cNvPr id="4" name="Footer Placeholder 3">
            <a:extLst>
              <a:ext uri="{FF2B5EF4-FFF2-40B4-BE49-F238E27FC236}">
                <a16:creationId xmlns:a16="http://schemas.microsoft.com/office/drawing/2014/main" id="{500540CC-D3CD-41BA-9251-220396F3005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303F5AC-825F-4EEB-93EE-7732F04F0D96}"/>
              </a:ext>
            </a:extLst>
          </p:cNvPr>
          <p:cNvSpPr>
            <a:spLocks noGrp="1"/>
          </p:cNvSpPr>
          <p:nvPr>
            <p:ph type="sldNum" sz="quarter" idx="12"/>
          </p:nvPr>
        </p:nvSpPr>
        <p:spPr/>
        <p:txBody>
          <a:bodyPr/>
          <a:lstStyle/>
          <a:p>
            <a:fld id="{6ABC5BAE-3379-4703-931D-4D874A325886}" type="slidenum">
              <a:rPr lang="en-US" smtClean="0"/>
              <a:t>‹#›</a:t>
            </a:fld>
            <a:endParaRPr lang="en-US"/>
          </a:p>
        </p:txBody>
      </p:sp>
    </p:spTree>
    <p:extLst>
      <p:ext uri="{BB962C8B-B14F-4D97-AF65-F5344CB8AC3E}">
        <p14:creationId xmlns:p14="http://schemas.microsoft.com/office/powerpoint/2010/main" val="178588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AC6236-0F61-4F73-90A9-AE34A4B0C87E}"/>
              </a:ext>
            </a:extLst>
          </p:cNvPr>
          <p:cNvSpPr>
            <a:spLocks noGrp="1"/>
          </p:cNvSpPr>
          <p:nvPr>
            <p:ph type="dt" sz="half" idx="10"/>
          </p:nvPr>
        </p:nvSpPr>
        <p:spPr/>
        <p:txBody>
          <a:bodyPr/>
          <a:lstStyle/>
          <a:p>
            <a:fld id="{0C94DDB9-6D9A-4A8F-ABF0-C8FEA980181E}" type="datetimeFigureOut">
              <a:rPr lang="en-US" smtClean="0"/>
              <a:t>9/14/2020</a:t>
            </a:fld>
            <a:endParaRPr lang="en-US"/>
          </a:p>
        </p:txBody>
      </p:sp>
      <p:sp>
        <p:nvSpPr>
          <p:cNvPr id="3" name="Footer Placeholder 2">
            <a:extLst>
              <a:ext uri="{FF2B5EF4-FFF2-40B4-BE49-F238E27FC236}">
                <a16:creationId xmlns:a16="http://schemas.microsoft.com/office/drawing/2014/main" id="{C77B1C46-3C2C-49D6-A463-F5597DE46FC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DB5A9E9-776F-4DBD-9182-15F7D12435D7}"/>
              </a:ext>
            </a:extLst>
          </p:cNvPr>
          <p:cNvSpPr>
            <a:spLocks noGrp="1"/>
          </p:cNvSpPr>
          <p:nvPr>
            <p:ph type="sldNum" sz="quarter" idx="12"/>
          </p:nvPr>
        </p:nvSpPr>
        <p:spPr/>
        <p:txBody>
          <a:bodyPr/>
          <a:lstStyle/>
          <a:p>
            <a:fld id="{6ABC5BAE-3379-4703-931D-4D874A325886}" type="slidenum">
              <a:rPr lang="en-US" smtClean="0"/>
              <a:t>‹#›</a:t>
            </a:fld>
            <a:endParaRPr lang="en-US"/>
          </a:p>
        </p:txBody>
      </p:sp>
    </p:spTree>
    <p:extLst>
      <p:ext uri="{BB962C8B-B14F-4D97-AF65-F5344CB8AC3E}">
        <p14:creationId xmlns:p14="http://schemas.microsoft.com/office/powerpoint/2010/main" val="2305862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73024-8680-4F81-9C76-E138ED56AA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2F4FD32-B25B-46B8-A2A9-FA79CF4F3B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02E524D-416D-4B49-ABF9-D2867BE973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0D5A11-0568-481F-A1DC-B8EE515555A0}"/>
              </a:ext>
            </a:extLst>
          </p:cNvPr>
          <p:cNvSpPr>
            <a:spLocks noGrp="1"/>
          </p:cNvSpPr>
          <p:nvPr>
            <p:ph type="dt" sz="half" idx="10"/>
          </p:nvPr>
        </p:nvSpPr>
        <p:spPr/>
        <p:txBody>
          <a:bodyPr/>
          <a:lstStyle/>
          <a:p>
            <a:fld id="{0C94DDB9-6D9A-4A8F-ABF0-C8FEA980181E}" type="datetimeFigureOut">
              <a:rPr lang="en-US" smtClean="0"/>
              <a:t>9/14/2020</a:t>
            </a:fld>
            <a:endParaRPr lang="en-US"/>
          </a:p>
        </p:txBody>
      </p:sp>
      <p:sp>
        <p:nvSpPr>
          <p:cNvPr id="6" name="Footer Placeholder 5">
            <a:extLst>
              <a:ext uri="{FF2B5EF4-FFF2-40B4-BE49-F238E27FC236}">
                <a16:creationId xmlns:a16="http://schemas.microsoft.com/office/drawing/2014/main" id="{9CD0957B-57B1-4D58-B2CF-2AE417E832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6772AD-CA6C-4A24-B1C4-2B957F737456}"/>
              </a:ext>
            </a:extLst>
          </p:cNvPr>
          <p:cNvSpPr>
            <a:spLocks noGrp="1"/>
          </p:cNvSpPr>
          <p:nvPr>
            <p:ph type="sldNum" sz="quarter" idx="12"/>
          </p:nvPr>
        </p:nvSpPr>
        <p:spPr/>
        <p:txBody>
          <a:bodyPr/>
          <a:lstStyle/>
          <a:p>
            <a:fld id="{6ABC5BAE-3379-4703-931D-4D874A325886}" type="slidenum">
              <a:rPr lang="en-US" smtClean="0"/>
              <a:t>‹#›</a:t>
            </a:fld>
            <a:endParaRPr lang="en-US"/>
          </a:p>
        </p:txBody>
      </p:sp>
    </p:spTree>
    <p:extLst>
      <p:ext uri="{BB962C8B-B14F-4D97-AF65-F5344CB8AC3E}">
        <p14:creationId xmlns:p14="http://schemas.microsoft.com/office/powerpoint/2010/main" val="435214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6A390-FB7B-490B-A528-3766AFA48D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996C234-6844-4287-994E-6E9E6821F7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06D84B0-2A1C-45A2-A096-7D798AB7EF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31F894-F34E-4554-9C27-7A8229CF0387}"/>
              </a:ext>
            </a:extLst>
          </p:cNvPr>
          <p:cNvSpPr>
            <a:spLocks noGrp="1"/>
          </p:cNvSpPr>
          <p:nvPr>
            <p:ph type="dt" sz="half" idx="10"/>
          </p:nvPr>
        </p:nvSpPr>
        <p:spPr/>
        <p:txBody>
          <a:bodyPr/>
          <a:lstStyle/>
          <a:p>
            <a:fld id="{0C94DDB9-6D9A-4A8F-ABF0-C8FEA980181E}" type="datetimeFigureOut">
              <a:rPr lang="en-US" smtClean="0"/>
              <a:t>9/14/2020</a:t>
            </a:fld>
            <a:endParaRPr lang="en-US"/>
          </a:p>
        </p:txBody>
      </p:sp>
      <p:sp>
        <p:nvSpPr>
          <p:cNvPr id="6" name="Footer Placeholder 5">
            <a:extLst>
              <a:ext uri="{FF2B5EF4-FFF2-40B4-BE49-F238E27FC236}">
                <a16:creationId xmlns:a16="http://schemas.microsoft.com/office/drawing/2014/main" id="{A591F065-0379-4C3B-AACA-5D17DF321E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FC6676-067C-4ADE-B1C0-03C20C6E85C5}"/>
              </a:ext>
            </a:extLst>
          </p:cNvPr>
          <p:cNvSpPr>
            <a:spLocks noGrp="1"/>
          </p:cNvSpPr>
          <p:nvPr>
            <p:ph type="sldNum" sz="quarter" idx="12"/>
          </p:nvPr>
        </p:nvSpPr>
        <p:spPr/>
        <p:txBody>
          <a:bodyPr/>
          <a:lstStyle/>
          <a:p>
            <a:fld id="{6ABC5BAE-3379-4703-931D-4D874A325886}" type="slidenum">
              <a:rPr lang="en-US" smtClean="0"/>
              <a:t>‹#›</a:t>
            </a:fld>
            <a:endParaRPr lang="en-US"/>
          </a:p>
        </p:txBody>
      </p:sp>
    </p:spTree>
    <p:extLst>
      <p:ext uri="{BB962C8B-B14F-4D97-AF65-F5344CB8AC3E}">
        <p14:creationId xmlns:p14="http://schemas.microsoft.com/office/powerpoint/2010/main" val="845163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E3F3C7-3014-4D2E-A1A8-DAE2942F5F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4DEC2D8-2590-4E48-9400-A10664B773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EE8B10-0232-4DE4-890D-A4F4649497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94DDB9-6D9A-4A8F-ABF0-C8FEA980181E}" type="datetimeFigureOut">
              <a:rPr lang="en-US" smtClean="0"/>
              <a:t>9/14/2020</a:t>
            </a:fld>
            <a:endParaRPr lang="en-US"/>
          </a:p>
        </p:txBody>
      </p:sp>
      <p:sp>
        <p:nvSpPr>
          <p:cNvPr id="5" name="Footer Placeholder 4">
            <a:extLst>
              <a:ext uri="{FF2B5EF4-FFF2-40B4-BE49-F238E27FC236}">
                <a16:creationId xmlns:a16="http://schemas.microsoft.com/office/drawing/2014/main" id="{DC39CB46-F70B-4C8C-B2AD-3DFAF8A397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216A73D-775A-4AD1-8491-D1F872651F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BC5BAE-3379-4703-931D-4D874A325886}" type="slidenum">
              <a:rPr lang="en-US" smtClean="0"/>
              <a:t>‹#›</a:t>
            </a:fld>
            <a:endParaRPr lang="en-US"/>
          </a:p>
        </p:txBody>
      </p:sp>
    </p:spTree>
    <p:extLst>
      <p:ext uri="{BB962C8B-B14F-4D97-AF65-F5344CB8AC3E}">
        <p14:creationId xmlns:p14="http://schemas.microsoft.com/office/powerpoint/2010/main" val="10210475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fishwildlife.org/application/files/3215/1856/0300/SWAP_Best_Practices_Report_Nov_2012.pdf#:~:text=Strengthen%20the%20state%20Teaming%20With,to%20develop%20models%20and%20maps." TargetMode="External"/><Relationship Id="rId2" Type="http://schemas.openxmlformats.org/officeDocument/2006/relationships/hyperlink" Target="https://www.fishwildlife.org/application/files/5815/7125/4229/SWAP_Eight_Required_Element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96217-D1AC-4196-9D04-7B9071F95323}"/>
              </a:ext>
            </a:extLst>
          </p:cNvPr>
          <p:cNvSpPr>
            <a:spLocks noGrp="1"/>
          </p:cNvSpPr>
          <p:nvPr>
            <p:ph type="ctrTitle"/>
          </p:nvPr>
        </p:nvSpPr>
        <p:spPr>
          <a:xfrm>
            <a:off x="1524000" y="691791"/>
            <a:ext cx="9144000" cy="2387600"/>
          </a:xfrm>
        </p:spPr>
        <p:txBody>
          <a:bodyPr>
            <a:normAutofit fontScale="90000"/>
          </a:bodyPr>
          <a:lstStyle/>
          <a:p>
            <a:r>
              <a:rPr lang="en-US" dirty="0"/>
              <a:t>AFWA President’s Task Force on Shared Science and Landscape Conservation Priorities</a:t>
            </a:r>
          </a:p>
        </p:txBody>
      </p:sp>
      <p:sp>
        <p:nvSpPr>
          <p:cNvPr id="3" name="Subtitle 2">
            <a:extLst>
              <a:ext uri="{FF2B5EF4-FFF2-40B4-BE49-F238E27FC236}">
                <a16:creationId xmlns:a16="http://schemas.microsoft.com/office/drawing/2014/main" id="{F7FFBCFC-0224-42DD-9CC7-060C1ACA1748}"/>
              </a:ext>
            </a:extLst>
          </p:cNvPr>
          <p:cNvSpPr>
            <a:spLocks noGrp="1"/>
          </p:cNvSpPr>
          <p:nvPr>
            <p:ph type="subTitle" idx="1"/>
          </p:nvPr>
        </p:nvSpPr>
        <p:spPr>
          <a:xfrm>
            <a:off x="1524000" y="3183986"/>
            <a:ext cx="9144000" cy="1655762"/>
          </a:xfrm>
        </p:spPr>
        <p:txBody>
          <a:bodyPr/>
          <a:lstStyle/>
          <a:p>
            <a:r>
              <a:rPr lang="en-US" dirty="0"/>
              <a:t>Jonathan Mawdsley, AFWA</a:t>
            </a:r>
          </a:p>
          <a:p>
            <a:r>
              <a:rPr lang="en-US" dirty="0"/>
              <a:t>Paul Johansen, WV DNR</a:t>
            </a:r>
          </a:p>
          <a:p>
            <a:r>
              <a:rPr lang="en-US" dirty="0"/>
              <a:t>Russ Mason, MI DNR</a:t>
            </a:r>
          </a:p>
        </p:txBody>
      </p:sp>
      <p:pic>
        <p:nvPicPr>
          <p:cNvPr id="5" name="Picture 4" descr="A close up of a sign&#10;&#10;Description automatically generated">
            <a:extLst>
              <a:ext uri="{FF2B5EF4-FFF2-40B4-BE49-F238E27FC236}">
                <a16:creationId xmlns:a16="http://schemas.microsoft.com/office/drawing/2014/main" id="{E7DA8101-841A-4815-94BA-31975A384E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72075" y="4698537"/>
            <a:ext cx="1847850" cy="1895475"/>
          </a:xfrm>
          <a:prstGeom prst="rect">
            <a:avLst/>
          </a:prstGeom>
        </p:spPr>
      </p:pic>
    </p:spTree>
    <p:extLst>
      <p:ext uri="{BB962C8B-B14F-4D97-AF65-F5344CB8AC3E}">
        <p14:creationId xmlns:p14="http://schemas.microsoft.com/office/powerpoint/2010/main" val="1158077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D119E-AE1A-4E7A-8DC7-D0ADACDC3D23}"/>
              </a:ext>
            </a:extLst>
          </p:cNvPr>
          <p:cNvSpPr>
            <a:spLocks noGrp="1"/>
          </p:cNvSpPr>
          <p:nvPr>
            <p:ph type="title"/>
          </p:nvPr>
        </p:nvSpPr>
        <p:spPr/>
        <p:txBody>
          <a:bodyPr/>
          <a:lstStyle/>
          <a:p>
            <a:r>
              <a:rPr lang="en-US" dirty="0"/>
              <a:t>Major Questions</a:t>
            </a:r>
          </a:p>
        </p:txBody>
      </p:sp>
      <p:sp>
        <p:nvSpPr>
          <p:cNvPr id="3" name="Content Placeholder 2">
            <a:extLst>
              <a:ext uri="{FF2B5EF4-FFF2-40B4-BE49-F238E27FC236}">
                <a16:creationId xmlns:a16="http://schemas.microsoft.com/office/drawing/2014/main" id="{ACD17412-483A-4B70-99AF-BFFC47E648AF}"/>
              </a:ext>
            </a:extLst>
          </p:cNvPr>
          <p:cNvSpPr>
            <a:spLocks noGrp="1"/>
          </p:cNvSpPr>
          <p:nvPr>
            <p:ph idx="1"/>
          </p:nvPr>
        </p:nvSpPr>
        <p:spPr/>
        <p:txBody>
          <a:bodyPr/>
          <a:lstStyle/>
          <a:p>
            <a:r>
              <a:rPr lang="en-US" dirty="0"/>
              <a:t>How can AFWA identify shared science priorities (e.g. for joint work with partners; for AFWA Committee work; for funding projects under the Multistate Conservation Grants Program)?</a:t>
            </a:r>
          </a:p>
          <a:p>
            <a:r>
              <a:rPr lang="en-US" dirty="0"/>
              <a:t>How can AFWA and partners strengthen regional conservation partnerships such as SECAS, MLI, Nature’s Network, etc.?</a:t>
            </a:r>
          </a:p>
        </p:txBody>
      </p:sp>
    </p:spTree>
    <p:extLst>
      <p:ext uri="{BB962C8B-B14F-4D97-AF65-F5344CB8AC3E}">
        <p14:creationId xmlns:p14="http://schemas.microsoft.com/office/powerpoint/2010/main" val="2427628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DBB22-6374-46BB-A7CB-C3E9F846C380}"/>
              </a:ext>
            </a:extLst>
          </p:cNvPr>
          <p:cNvSpPr>
            <a:spLocks noGrp="1"/>
          </p:cNvSpPr>
          <p:nvPr>
            <p:ph type="title"/>
          </p:nvPr>
        </p:nvSpPr>
        <p:spPr/>
        <p:txBody>
          <a:bodyPr/>
          <a:lstStyle/>
          <a:p>
            <a:r>
              <a:rPr lang="en-US" dirty="0"/>
              <a:t>Process</a:t>
            </a:r>
          </a:p>
        </p:txBody>
      </p:sp>
      <p:sp>
        <p:nvSpPr>
          <p:cNvPr id="3" name="Content Placeholder 2">
            <a:extLst>
              <a:ext uri="{FF2B5EF4-FFF2-40B4-BE49-F238E27FC236}">
                <a16:creationId xmlns:a16="http://schemas.microsoft.com/office/drawing/2014/main" id="{B207373C-E1A6-4FA1-A771-E06DE8CF4659}"/>
              </a:ext>
            </a:extLst>
          </p:cNvPr>
          <p:cNvSpPr>
            <a:spLocks noGrp="1"/>
          </p:cNvSpPr>
          <p:nvPr>
            <p:ph idx="1"/>
          </p:nvPr>
        </p:nvSpPr>
        <p:spPr/>
        <p:txBody>
          <a:bodyPr/>
          <a:lstStyle/>
          <a:p>
            <a:r>
              <a:rPr lang="en-US" dirty="0"/>
              <a:t>Task force membership (19 individuals) drawn from state, federal agencies, NGOs, regional associations</a:t>
            </a:r>
          </a:p>
          <a:p>
            <a:r>
              <a:rPr lang="en-US" dirty="0"/>
              <a:t>Appointed by AFWA President Kelly Hepler in February</a:t>
            </a:r>
          </a:p>
          <a:p>
            <a:r>
              <a:rPr lang="en-US" dirty="0"/>
              <a:t>Met regularly via Zoom over the summer</a:t>
            </a:r>
          </a:p>
          <a:p>
            <a:r>
              <a:rPr lang="en-US" dirty="0"/>
              <a:t>Three sub-groups plus editorial group</a:t>
            </a:r>
          </a:p>
          <a:p>
            <a:r>
              <a:rPr lang="en-US" dirty="0"/>
              <a:t>Produced 74-page final report</a:t>
            </a:r>
          </a:p>
        </p:txBody>
      </p:sp>
    </p:spTree>
    <p:extLst>
      <p:ext uri="{BB962C8B-B14F-4D97-AF65-F5344CB8AC3E}">
        <p14:creationId xmlns:p14="http://schemas.microsoft.com/office/powerpoint/2010/main" val="3156585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9F391-772F-4423-BCA1-43E4C8FC39E4}"/>
              </a:ext>
            </a:extLst>
          </p:cNvPr>
          <p:cNvSpPr>
            <a:spLocks noGrp="1"/>
          </p:cNvSpPr>
          <p:nvPr>
            <p:ph type="title"/>
          </p:nvPr>
        </p:nvSpPr>
        <p:spPr/>
        <p:txBody>
          <a:bodyPr/>
          <a:lstStyle/>
          <a:p>
            <a:r>
              <a:rPr lang="en-US" dirty="0"/>
              <a:t>Science Priorities</a:t>
            </a:r>
          </a:p>
        </p:txBody>
      </p:sp>
      <p:sp>
        <p:nvSpPr>
          <p:cNvPr id="3" name="Content Placeholder 2">
            <a:extLst>
              <a:ext uri="{FF2B5EF4-FFF2-40B4-BE49-F238E27FC236}">
                <a16:creationId xmlns:a16="http://schemas.microsoft.com/office/drawing/2014/main" id="{94CCB40E-FF3F-45A6-9928-B13287906448}"/>
              </a:ext>
            </a:extLst>
          </p:cNvPr>
          <p:cNvSpPr>
            <a:spLocks noGrp="1"/>
          </p:cNvSpPr>
          <p:nvPr>
            <p:ph idx="1"/>
          </p:nvPr>
        </p:nvSpPr>
        <p:spPr/>
        <p:txBody>
          <a:bodyPr/>
          <a:lstStyle/>
          <a:p>
            <a:r>
              <a:rPr lang="en-US" dirty="0"/>
              <a:t>Recommendation:</a:t>
            </a:r>
          </a:p>
          <a:p>
            <a:pPr marL="0" indent="0">
              <a:buNone/>
            </a:pPr>
            <a:r>
              <a:rPr lang="en-US" dirty="0"/>
              <a:t>	AFWA Science and Research Committee collects and synthesizes 	information regarding science priorities from AFWA member 	agencies, regional associations, and other key partners.</a:t>
            </a:r>
          </a:p>
          <a:p>
            <a:pPr marL="0" indent="0">
              <a:buNone/>
            </a:pPr>
            <a:endParaRPr lang="en-US" dirty="0"/>
          </a:p>
          <a:p>
            <a:pPr marL="0" indent="0">
              <a:buNone/>
            </a:pPr>
            <a:r>
              <a:rPr lang="en-US" dirty="0"/>
              <a:t>	AFWA Science and Research Committee shares this information 	with AFWA Executive Committee and leadership.</a:t>
            </a:r>
          </a:p>
          <a:p>
            <a:pPr marL="0" indent="0">
              <a:buNone/>
            </a:pPr>
            <a:endParaRPr lang="en-US" dirty="0"/>
          </a:p>
          <a:p>
            <a:pPr marL="0" indent="0">
              <a:buNone/>
            </a:pPr>
            <a:r>
              <a:rPr lang="en-US" dirty="0"/>
              <a:t>	Continues to conduct State Science Needs Survey regularly. </a:t>
            </a:r>
          </a:p>
        </p:txBody>
      </p:sp>
    </p:spTree>
    <p:extLst>
      <p:ext uri="{BB962C8B-B14F-4D97-AF65-F5344CB8AC3E}">
        <p14:creationId xmlns:p14="http://schemas.microsoft.com/office/powerpoint/2010/main" val="540119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1.png">
            <a:extLst>
              <a:ext uri="{FF2B5EF4-FFF2-40B4-BE49-F238E27FC236}">
                <a16:creationId xmlns:a16="http://schemas.microsoft.com/office/drawing/2014/main" id="{3750EDBE-A3D0-459C-A6DD-09E0CDE42FA4}"/>
              </a:ext>
            </a:extLst>
          </p:cNvPr>
          <p:cNvPicPr/>
          <p:nvPr/>
        </p:nvPicPr>
        <p:blipFill>
          <a:blip r:embed="rId2"/>
          <a:srcRect/>
          <a:stretch>
            <a:fillRect/>
          </a:stretch>
        </p:blipFill>
        <p:spPr>
          <a:xfrm>
            <a:off x="3704304" y="-1"/>
            <a:ext cx="5302044" cy="6676103"/>
          </a:xfrm>
          <a:prstGeom prst="rect">
            <a:avLst/>
          </a:prstGeom>
          <a:ln/>
        </p:spPr>
      </p:pic>
    </p:spTree>
    <p:extLst>
      <p:ext uri="{BB962C8B-B14F-4D97-AF65-F5344CB8AC3E}">
        <p14:creationId xmlns:p14="http://schemas.microsoft.com/office/powerpoint/2010/main" val="3402118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2F764-E5CB-4B88-91F6-F584349FAFA9}"/>
              </a:ext>
            </a:extLst>
          </p:cNvPr>
          <p:cNvSpPr>
            <a:spLocks noGrp="1"/>
          </p:cNvSpPr>
          <p:nvPr>
            <p:ph type="title"/>
          </p:nvPr>
        </p:nvSpPr>
        <p:spPr/>
        <p:txBody>
          <a:bodyPr/>
          <a:lstStyle/>
          <a:p>
            <a:r>
              <a:rPr lang="en-US" dirty="0"/>
              <a:t>Landscape Partnerships</a:t>
            </a:r>
          </a:p>
        </p:txBody>
      </p:sp>
      <p:sp>
        <p:nvSpPr>
          <p:cNvPr id="3" name="Content Placeholder 2">
            <a:extLst>
              <a:ext uri="{FF2B5EF4-FFF2-40B4-BE49-F238E27FC236}">
                <a16:creationId xmlns:a16="http://schemas.microsoft.com/office/drawing/2014/main" id="{3FCC6613-6B26-41FC-A8B7-535008FD9EB7}"/>
              </a:ext>
            </a:extLst>
          </p:cNvPr>
          <p:cNvSpPr>
            <a:spLocks noGrp="1"/>
          </p:cNvSpPr>
          <p:nvPr>
            <p:ph idx="1"/>
          </p:nvPr>
        </p:nvSpPr>
        <p:spPr/>
        <p:txBody>
          <a:bodyPr/>
          <a:lstStyle/>
          <a:p>
            <a:r>
              <a:rPr lang="en-US" dirty="0"/>
              <a:t>Alignment with AFWA Resolution and Guiding Principles on Landscape Conservation is an important key to success.</a:t>
            </a:r>
          </a:p>
          <a:p>
            <a:r>
              <a:rPr lang="en-US" dirty="0"/>
              <a:t>Recommend alignment of landscape partnerships with regional associations (MAFWA, NEAFWA, SEAFWA, WAFWA) as much as possible and as appropriate.</a:t>
            </a:r>
          </a:p>
          <a:p>
            <a:r>
              <a:rPr lang="en-US" dirty="0"/>
              <a:t>Key role for Science Applications in developing, fostering regional partnerships</a:t>
            </a:r>
          </a:p>
          <a:p>
            <a:r>
              <a:rPr lang="en-US" dirty="0"/>
              <a:t>Special thanks to MLI, Nature’s Network, SECAS, and WNTI staff!</a:t>
            </a:r>
          </a:p>
        </p:txBody>
      </p:sp>
    </p:spTree>
    <p:extLst>
      <p:ext uri="{BB962C8B-B14F-4D97-AF65-F5344CB8AC3E}">
        <p14:creationId xmlns:p14="http://schemas.microsoft.com/office/powerpoint/2010/main" val="3922857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20B2A-997F-4227-B7FC-44E157CD61CF}"/>
              </a:ext>
            </a:extLst>
          </p:cNvPr>
          <p:cNvSpPr>
            <a:spLocks noGrp="1"/>
          </p:cNvSpPr>
          <p:nvPr>
            <p:ph type="title"/>
          </p:nvPr>
        </p:nvSpPr>
        <p:spPr/>
        <p:txBody>
          <a:bodyPr/>
          <a:lstStyle/>
          <a:p>
            <a:r>
              <a:rPr lang="en-US" dirty="0"/>
              <a:t>State Wildlife Action Plans</a:t>
            </a:r>
          </a:p>
        </p:txBody>
      </p:sp>
      <p:sp>
        <p:nvSpPr>
          <p:cNvPr id="3" name="Content Placeholder 2">
            <a:extLst>
              <a:ext uri="{FF2B5EF4-FFF2-40B4-BE49-F238E27FC236}">
                <a16:creationId xmlns:a16="http://schemas.microsoft.com/office/drawing/2014/main" id="{C5689FD8-1ABB-4E3B-B27B-00AFCF72B60B}"/>
              </a:ext>
            </a:extLst>
          </p:cNvPr>
          <p:cNvSpPr>
            <a:spLocks noGrp="1"/>
          </p:cNvSpPr>
          <p:nvPr>
            <p:ph idx="1"/>
          </p:nvPr>
        </p:nvSpPr>
        <p:spPr/>
        <p:txBody>
          <a:bodyPr>
            <a:normAutofit fontScale="85000" lnSpcReduction="20000"/>
          </a:bodyPr>
          <a:lstStyle/>
          <a:p>
            <a:pPr lvl="0"/>
            <a:r>
              <a:rPr lang="en-US" dirty="0"/>
              <a:t>Review the </a:t>
            </a:r>
            <a:r>
              <a:rPr lang="en-US" u="sng" dirty="0">
                <a:hlinkClick r:id="rId2"/>
              </a:rPr>
              <a:t>eight required elements</a:t>
            </a:r>
            <a:r>
              <a:rPr lang="en-US" dirty="0"/>
              <a:t> for SWAPs and </a:t>
            </a:r>
            <a:r>
              <a:rPr lang="en-US" u="sng" dirty="0">
                <a:hlinkClick r:id="rId3"/>
              </a:rPr>
              <a:t>Best Practices for State Wildlife Action Plans: Voluntary Guidance to States for Revision and Implementation (November 2012)</a:t>
            </a:r>
            <a:r>
              <a:rPr lang="en-US" dirty="0"/>
              <a:t> and make recommendations that would improve their ability to take on regional and landscape conservation challenges.</a:t>
            </a:r>
          </a:p>
          <a:p>
            <a:pPr lvl="0"/>
            <a:r>
              <a:rPr lang="en-US" dirty="0"/>
              <a:t>Identify and promote the use of methods or best practices to overcome barriers to multi-jurisdictional, multi-sectoral landscape collaboration, including inconsistent terminologies, data standards, geospatial products and tools, and organizational barriers.</a:t>
            </a:r>
          </a:p>
          <a:p>
            <a:pPr lvl="0"/>
            <a:r>
              <a:rPr lang="en-US" dirty="0"/>
              <a:t>Recommend steps to assure that SWAPs can better meet the needs of partners and are accessible to landscape conservation practitioners so that strategies to conserve SGCN are relevant and integrated into broader conservation efforts.  </a:t>
            </a:r>
          </a:p>
          <a:p>
            <a:pPr lvl="0"/>
            <a:r>
              <a:rPr lang="en-US" dirty="0"/>
              <a:t>Identify tools or models that foster development of regionally integrated SWAPs, including approaches such as identification of regional priorities, increased consistency, geospatial tools, and grants programs, that might support implementation of integrated plans.</a:t>
            </a:r>
          </a:p>
          <a:p>
            <a:endParaRPr lang="en-US" dirty="0"/>
          </a:p>
        </p:txBody>
      </p:sp>
    </p:spTree>
    <p:extLst>
      <p:ext uri="{BB962C8B-B14F-4D97-AF65-F5344CB8AC3E}">
        <p14:creationId xmlns:p14="http://schemas.microsoft.com/office/powerpoint/2010/main" val="2881972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7B8DC-BE89-407B-A461-58DA5B5E8349}"/>
              </a:ext>
            </a:extLst>
          </p:cNvPr>
          <p:cNvSpPr>
            <a:spLocks noGrp="1"/>
          </p:cNvSpPr>
          <p:nvPr>
            <p:ph type="title"/>
          </p:nvPr>
        </p:nvSpPr>
        <p:spPr/>
        <p:txBody>
          <a:bodyPr/>
          <a:lstStyle/>
          <a:p>
            <a:r>
              <a:rPr lang="en-US" dirty="0"/>
              <a:t>Statement to AFWA Ex Com	</a:t>
            </a:r>
          </a:p>
        </p:txBody>
      </p:sp>
      <p:sp>
        <p:nvSpPr>
          <p:cNvPr id="3" name="Content Placeholder 2">
            <a:extLst>
              <a:ext uri="{FF2B5EF4-FFF2-40B4-BE49-F238E27FC236}">
                <a16:creationId xmlns:a16="http://schemas.microsoft.com/office/drawing/2014/main" id="{1D1C5547-62DF-4D53-8ABE-328463B21A5C}"/>
              </a:ext>
            </a:extLst>
          </p:cNvPr>
          <p:cNvSpPr>
            <a:spLocks noGrp="1"/>
          </p:cNvSpPr>
          <p:nvPr>
            <p:ph idx="1"/>
          </p:nvPr>
        </p:nvSpPr>
        <p:spPr/>
        <p:txBody>
          <a:bodyPr/>
          <a:lstStyle/>
          <a:p>
            <a:r>
              <a:rPr lang="en-US" dirty="0"/>
              <a:t>The AFWA Science and Research Committee affirms its new role as outlined in the Final Report of the President’s Task Force on Shared Science and Landscape Conservation Priorities, and looks forward to providing information about shared science priorities with the AFWA Executive Committee at their regular meetings.</a:t>
            </a:r>
          </a:p>
          <a:p>
            <a:endParaRPr lang="en-US" dirty="0"/>
          </a:p>
          <a:p>
            <a:pPr marL="457200" lvl="1" indent="0">
              <a:buNone/>
            </a:pPr>
            <a:r>
              <a:rPr lang="en-US" i="1" dirty="0"/>
              <a:t>Adopted Thursday, September 10, 2020, by unanimous consent of the membership of the AFWA Science and Research Committee</a:t>
            </a:r>
          </a:p>
        </p:txBody>
      </p:sp>
    </p:spTree>
    <p:extLst>
      <p:ext uri="{BB962C8B-B14F-4D97-AF65-F5344CB8AC3E}">
        <p14:creationId xmlns:p14="http://schemas.microsoft.com/office/powerpoint/2010/main" val="40796114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465</TotalTime>
  <Words>486</Words>
  <Application>Microsoft Office PowerPoint</Application>
  <PresentationFormat>Widescreen</PresentationFormat>
  <Paragraphs>34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AFWA President’s Task Force on Shared Science and Landscape Conservation Priorities</vt:lpstr>
      <vt:lpstr>Major Questions</vt:lpstr>
      <vt:lpstr>Process</vt:lpstr>
      <vt:lpstr>Science Priorities</vt:lpstr>
      <vt:lpstr>PowerPoint Presentation</vt:lpstr>
      <vt:lpstr>Landscape Partnerships</vt:lpstr>
      <vt:lpstr>State Wildlife Action Plans</vt:lpstr>
      <vt:lpstr>Statement to AFWA Ex Com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AFWA President’s Task Force on Shared Science and Landscape Conservation Priorities</dc:title>
  <dc:creator>Jonathan Mawdsley</dc:creator>
  <cp:lastModifiedBy>Jonathan Mawdsley</cp:lastModifiedBy>
  <cp:revision>10</cp:revision>
  <dcterms:created xsi:type="dcterms:W3CDTF">2020-09-10T12:46:39Z</dcterms:created>
  <dcterms:modified xsi:type="dcterms:W3CDTF">2020-09-14T20:52:41Z</dcterms:modified>
</cp:coreProperties>
</file>