
<file path=[Content_Types].xml><?xml version="1.0" encoding="utf-8"?>
<Types xmlns="http://schemas.openxmlformats.org/package/2006/content-types">
  <Default Extension="bmp" ContentType="image/bmp"/>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4" r:id="rId1"/>
    <p:sldMasterId id="2147483798" r:id="rId2"/>
    <p:sldMasterId id="2147483810" r:id="rId3"/>
  </p:sldMasterIdLst>
  <p:sldIdLst>
    <p:sldId id="262" r:id="rId4"/>
    <p:sldId id="271" r:id="rId5"/>
    <p:sldId id="259" r:id="rId6"/>
    <p:sldId id="270" r:id="rId7"/>
    <p:sldId id="260" r:id="rId8"/>
    <p:sldId id="273" r:id="rId9"/>
    <p:sldId id="268" r:id="rId10"/>
    <p:sldId id="261" r:id="rId11"/>
    <p:sldId id="272" r:id="rId12"/>
    <p:sldId id="258" r:id="rId13"/>
    <p:sldId id="265" r:id="rId14"/>
    <p:sldId id="267" r:id="rId15"/>
    <p:sldId id="269" r:id="rId16"/>
    <p:sldId id="256" r:id="rId17"/>
    <p:sldId id="263" r:id="rId18"/>
    <p:sldId id="266" r:id="rId19"/>
    <p:sldId id="264" r:id="rId20"/>
    <p:sldId id="257" r:id="rId21"/>
    <p:sldId id="275" r:id="rId22"/>
    <p:sldId id="276" r:id="rId23"/>
    <p:sldId id="277" r:id="rId24"/>
    <p:sldId id="278" r:id="rId25"/>
    <p:sldId id="279" r:id="rId26"/>
    <p:sldId id="280" r:id="rId27"/>
    <p:sldId id="281" r:id="rId28"/>
    <p:sldId id="282" r:id="rId29"/>
    <p:sldId id="283" r:id="rId30"/>
    <p:sldId id="284"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ndition" id="{801B2A81-77C6-40DD-8F18-F72D132CF2D2}">
          <p14:sldIdLst>
            <p14:sldId id="262"/>
            <p14:sldId id="271"/>
            <p14:sldId id="259"/>
            <p14:sldId id="270"/>
            <p14:sldId id="260"/>
            <p14:sldId id="273"/>
            <p14:sldId id="268"/>
            <p14:sldId id="261"/>
            <p14:sldId id="272"/>
            <p14:sldId id="258"/>
            <p14:sldId id="265"/>
            <p14:sldId id="267"/>
            <p14:sldId id="269"/>
            <p14:sldId id="256"/>
            <p14:sldId id="263"/>
            <p14:sldId id="266"/>
            <p14:sldId id="264"/>
            <p14:sldId id="257"/>
          </p14:sldIdLst>
        </p14:section>
        <p14:section name="Reproduction" id="{2CDDE903-18DE-4EF7-B644-747AC38A33E0}">
          <p14:sldIdLst>
            <p14:sldId id="275"/>
            <p14:sldId id="276"/>
            <p14:sldId id="277"/>
            <p14:sldId id="278"/>
            <p14:sldId id="279"/>
            <p14:sldId id="280"/>
            <p14:sldId id="281"/>
            <p14:sldId id="282"/>
            <p14:sldId id="283"/>
            <p14:sldId id="284"/>
          </p14:sldIdLst>
        </p14:section>
        <p14:section name="Management" id="{24D0220E-DCEC-4C31-B4A6-499C2A5976C4}">
          <p14:sldIdLst>
            <p14:sldId id="286"/>
            <p14:sldId id="287"/>
            <p14:sldId id="288"/>
            <p14:sldId id="289"/>
            <p14:sldId id="290"/>
            <p14:sldId id="291"/>
            <p14:sldId id="292"/>
            <p14:sldId id="293"/>
            <p14:sldId id="29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486" autoAdjust="0"/>
    <p:restoredTop sz="94660"/>
  </p:normalViewPr>
  <p:slideViewPr>
    <p:cSldViewPr snapToGrid="0">
      <p:cViewPr varScale="1">
        <p:scale>
          <a:sx n="131" d="100"/>
          <a:sy n="131" d="100"/>
        </p:scale>
        <p:origin x="37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9AB3A824-1A51-4B26-AD58-A6D8E14F6C04}" type="datetimeFigureOut">
              <a:rPr lang="en-US" smtClean="0"/>
              <a:t>7/24/2020</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r>
              <a:rPr lang="en-US"/>
              <a:t>
              </a:t>
            </a:r>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17913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D857E33E-8B18-4087-B112-809917729534}" type="datetimeFigureOut">
              <a:rPr lang="en-US" smtClean="0"/>
              <a:t>7/24/2020</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
              </a:t>
            </a:r>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204987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D3FFE419-2371-464F-8239-3959401C3561}" type="datetimeFigureOut">
              <a:rPr lang="en-US" smtClean="0"/>
              <a:t>7/24/2020</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
              </a:t>
            </a:r>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494594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flip="none" rotWithShape="1">
          <a:gsLst>
            <a:gs pos="0">
              <a:srgbClr val="B1DDFF"/>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3" name="Rectangle 22"/>
          <p:cNvSpPr/>
          <p:nvPr/>
        </p:nvSpPr>
        <p:spPr>
          <a:xfrm>
            <a:off x="0" y="0"/>
            <a:ext cx="12192000" cy="6858000"/>
          </a:xfrm>
          <a:prstGeom prst="rect">
            <a:avLst/>
          </a:prstGeom>
          <a:blipFill dpi="0" rotWithShape="1">
            <a:blip r:embed="rId2">
              <a:alphaModFix amt="12000"/>
              <a:duotone>
                <a:schemeClr val="accent1">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10" name="Rectangle 9"/>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bg1"/>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bg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9AB3A824-1A51-4B26-AD58-A6D8E14F6C04}" type="datetimeFigureOut">
              <a:rPr lang="en-US" smtClean="0"/>
              <a:t>7/24/2020</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bg2"/>
                </a:solidFill>
              </a:defRPr>
            </a:lvl1pPr>
          </a:lstStyle>
          <a:p>
            <a:r>
              <a:rPr lang="en-US"/>
              <a:t>
              </a:t>
            </a:r>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bg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87503516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7/24/2020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115604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bg2">
                <a:tint val="80000"/>
                <a:shade val="100000"/>
                <a:satMod val="300000"/>
              </a:schemeClr>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blipFill dpi="0" rotWithShape="1">
            <a:blip r:embed="rId2">
              <a:alphaModFix amt="12000"/>
              <a:duotone>
                <a:schemeClr val="accent2">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23" name="Rectangle 22"/>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bg1"/>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bg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3E5059C3-6A89-4494-99FF-5A4D6FFD50EB}" type="datetimeFigureOut">
              <a:rPr lang="en-US" smtClean="0"/>
              <a:t>7/24/2020</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bg2"/>
                </a:solidFill>
              </a:defRPr>
            </a:lvl1pPr>
          </a:lstStyle>
          <a:p>
            <a:r>
              <a:rPr lang="en-US"/>
              <a:t>
              </a:t>
            </a:r>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bg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94240607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7/24/2020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98971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7/24/2020</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79322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7/24/2020</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876191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7/24/2020</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247647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37D525BB-DA17-4BA0-B3C8-3AC3ABC827E6}" type="datetimeFigureOut">
              <a:rPr lang="en-US" smtClean="0"/>
              <a:t>7/24/2020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372064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18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97D162C4-EDD9-4389-A98B-B87ECEA2A816}" type="datetimeFigureOut">
              <a:rPr lang="en-US" smtClean="0"/>
              <a:t>7/24/2020</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
              </a:t>
            </a:r>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7689547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Rectangle 9"/>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rgbClr val="969696"/>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lvl1pPr>
              <a:defRPr>
                <a:effectLst>
                  <a:outerShdw blurRad="12700" dist="3810" dir="2700000" algn="tl" rotWithShape="0">
                    <a:prstClr val="black">
                      <a:alpha val="40000"/>
                    </a:prstClr>
                  </a:outerShdw>
                </a:effectLst>
              </a:defRPr>
            </a:lvl1pPr>
          </a:lstStyle>
          <a:p>
            <a:fld id="{B16C4C9A-3960-41CF-A4E9-2A8FB932454B}" type="datetimeFigureOut">
              <a:rPr lang="en-US" smtClean="0"/>
              <a:t>7/24/2020</a:t>
            </a:fld>
            <a:endParaRPr lang="en-US" dirty="0"/>
          </a:p>
        </p:txBody>
      </p:sp>
      <p:sp>
        <p:nvSpPr>
          <p:cNvPr id="12" name="Footer Placeholder 11"/>
          <p:cNvSpPr>
            <a:spLocks noGrp="1"/>
          </p:cNvSpPr>
          <p:nvPr>
            <p:ph type="ftr" sz="quarter" idx="11"/>
          </p:nvPr>
        </p:nvSpPr>
        <p:spPr/>
        <p:txBody>
          <a:bodyPr/>
          <a:lstStyle>
            <a:lvl1pPr algn="r">
              <a:defRPr lang="en-US" sz="1000" kern="1200" dirty="0">
                <a:solidFill>
                  <a:schemeClr val="tx1">
                    <a:lumMod val="75000"/>
                    <a:lumOff val="25000"/>
                  </a:schemeClr>
                </a:solidFill>
                <a:effectLst>
                  <a:outerShdw blurRad="12700" dist="3810" dir="2700000" algn="tl" rotWithShape="0">
                    <a:prstClr val="black">
                      <a:alpha val="40000"/>
                    </a:prstClr>
                  </a:outerShdw>
                </a:effectLst>
                <a:latin typeface="+mn-lt"/>
                <a:ea typeface="+mn-ea"/>
                <a:cs typeface="+mn-cs"/>
              </a:defRPr>
            </a:lvl1pPr>
          </a:lstStyle>
          <a:p>
            <a:r>
              <a:rPr lang="en-US"/>
              <a:t>
              </a:t>
            </a:r>
            <a:endParaRPr lang="en-US" dirty="0"/>
          </a:p>
        </p:txBody>
      </p:sp>
      <p:sp>
        <p:nvSpPr>
          <p:cNvPr id="13" name="Slide Number Placeholder 12"/>
          <p:cNvSpPr>
            <a:spLocks noGrp="1"/>
          </p:cNvSpPr>
          <p:nvPr>
            <p:ph type="sldNum" sz="quarter" idx="12"/>
          </p:nvPr>
        </p:nvSpPr>
        <p:spPr/>
        <p:txBody>
          <a:bodyPr/>
          <a:lstStyle>
            <a:lvl1pPr>
              <a:defRPr>
                <a:solidFill>
                  <a:srgbClr val="FFFFFF"/>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0480132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7/24/2020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449756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7/24/2020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73910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159FB6-5DCB-4CF3-A4C5-4E4EE46CE1C2}" type="datetimeFigureOut">
              <a:rPr lang="en-US" smtClean="0"/>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rIns="45720"/>
          <a:lstStyle/>
          <a:p>
            <a:fld id="{2E3C35CE-D9AE-42CB-9D39-E9DEF87B6278}" type="slidenum">
              <a:rPr lang="en-US" smtClean="0"/>
              <a:t>‹#›</a:t>
            </a:fld>
            <a:endParaRPr lang="en-US"/>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395852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159FB6-5DCB-4CF3-A4C5-4E4EE46CE1C2}" type="datetimeFigureOut">
              <a:rPr lang="en-US" smtClean="0"/>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C35CE-D9AE-42CB-9D39-E9DEF87B6278}" type="slidenum">
              <a:rPr lang="en-US" smtClean="0"/>
              <a:t>‹#›</a:t>
            </a:fld>
            <a:endParaRPr lang="en-US"/>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5879322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159FB6-5DCB-4CF3-A4C5-4E4EE46CE1C2}" type="datetimeFigureOut">
              <a:rPr lang="en-US" smtClean="0"/>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C35CE-D9AE-42CB-9D39-E9DEF87B6278}" type="slidenum">
              <a:rPr lang="en-US" smtClean="0"/>
              <a:t>‹#›</a:t>
            </a:fld>
            <a:endParaRPr lang="en-US"/>
          </a:p>
        </p:txBody>
      </p:sp>
    </p:spTree>
    <p:extLst>
      <p:ext uri="{BB962C8B-B14F-4D97-AF65-F5344CB8AC3E}">
        <p14:creationId xmlns:p14="http://schemas.microsoft.com/office/powerpoint/2010/main" val="30533381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159FB6-5DCB-4CF3-A4C5-4E4EE46CE1C2}" type="datetimeFigureOut">
              <a:rPr lang="en-US" smtClean="0"/>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C35CE-D9AE-42CB-9D39-E9DEF87B6278}" type="slidenum">
              <a:rPr lang="en-US" smtClean="0"/>
              <a:t>‹#›</a:t>
            </a:fld>
            <a:endParaRPr lang="en-US"/>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016953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159FB6-5DCB-4CF3-A4C5-4E4EE46CE1C2}" type="datetimeFigureOut">
              <a:rPr lang="en-US" smtClean="0"/>
              <a:t>7/24/2020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3C35CE-D9AE-42CB-9D39-E9DEF87B6278}" type="slidenum">
              <a:rPr lang="en-US" smtClean="0"/>
              <a:t>‹#›</a:t>
            </a:fld>
            <a:endParaRPr lang="en-US"/>
          </a:p>
        </p:txBody>
      </p:sp>
    </p:spTree>
    <p:extLst>
      <p:ext uri="{BB962C8B-B14F-4D97-AF65-F5344CB8AC3E}">
        <p14:creationId xmlns:p14="http://schemas.microsoft.com/office/powerpoint/2010/main" val="30861819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159FB6-5DCB-4CF3-A4C5-4E4EE46CE1C2}" type="datetimeFigureOut">
              <a:rPr lang="en-US" smtClean="0"/>
              <a:t>7/24/2020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3C35CE-D9AE-42CB-9D39-E9DEF87B6278}" type="slidenum">
              <a:rPr lang="en-US" smtClean="0"/>
              <a:t>‹#›</a:t>
            </a:fld>
            <a:endParaRPr lang="en-US"/>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7040389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A5159FB6-5DCB-4CF3-A4C5-4E4EE46CE1C2}" type="datetimeFigureOut">
              <a:rPr lang="en-US" smtClean="0"/>
              <a:t>7/24/2020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3C35CE-D9AE-42CB-9D39-E9DEF87B6278}" type="slidenum">
              <a:rPr lang="en-US" smtClean="0"/>
              <a:t>‹#›</a:t>
            </a:fld>
            <a:endParaRPr lang="en-US"/>
          </a:p>
        </p:txBody>
      </p:sp>
    </p:spTree>
    <p:extLst>
      <p:ext uri="{BB962C8B-B14F-4D97-AF65-F5344CB8AC3E}">
        <p14:creationId xmlns:p14="http://schemas.microsoft.com/office/powerpoint/2010/main" val="523487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3E5059C3-6A89-4494-99FF-5A4D6FFD50EB}" type="datetimeFigureOut">
              <a:rPr lang="en-US" smtClean="0"/>
              <a:t>7/24/2020</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r>
              <a:rPr lang="en-US"/>
              <a:t>
              </a:t>
            </a:r>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7198421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159FB6-5DCB-4CF3-A4C5-4E4EE46CE1C2}" type="datetimeFigureOut">
              <a:rPr lang="en-US" smtClean="0"/>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C35CE-D9AE-42CB-9D39-E9DEF87B6278}" type="slidenum">
              <a:rPr lang="en-US" smtClean="0"/>
              <a:t>‹#›</a:t>
            </a:fld>
            <a:endParaRPr lang="en-US"/>
          </a:p>
        </p:txBody>
      </p:sp>
    </p:spTree>
    <p:extLst>
      <p:ext uri="{BB962C8B-B14F-4D97-AF65-F5344CB8AC3E}">
        <p14:creationId xmlns:p14="http://schemas.microsoft.com/office/powerpoint/2010/main" val="5977755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159FB6-5DCB-4CF3-A4C5-4E4EE46CE1C2}" type="datetimeFigureOut">
              <a:rPr lang="en-US" smtClean="0"/>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C35CE-D9AE-42CB-9D39-E9DEF87B6278}" type="slidenum">
              <a:rPr lang="en-US" smtClean="0"/>
              <a:t>‹#›</a:t>
            </a:fld>
            <a:endParaRPr lang="en-US"/>
          </a:p>
        </p:txBody>
      </p:sp>
    </p:spTree>
    <p:extLst>
      <p:ext uri="{BB962C8B-B14F-4D97-AF65-F5344CB8AC3E}">
        <p14:creationId xmlns:p14="http://schemas.microsoft.com/office/powerpoint/2010/main" val="32692661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159FB6-5DCB-4CF3-A4C5-4E4EE46CE1C2}" type="datetimeFigureOut">
              <a:rPr lang="en-US" smtClean="0"/>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C35CE-D9AE-42CB-9D39-E9DEF87B6278}" type="slidenum">
              <a:rPr lang="en-US" smtClean="0"/>
              <a:t>‹#›</a:t>
            </a:fld>
            <a:endParaRPr lang="en-US"/>
          </a:p>
        </p:txBody>
      </p:sp>
    </p:spTree>
    <p:extLst>
      <p:ext uri="{BB962C8B-B14F-4D97-AF65-F5344CB8AC3E}">
        <p14:creationId xmlns:p14="http://schemas.microsoft.com/office/powerpoint/2010/main" val="20362352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159FB6-5DCB-4CF3-A4C5-4E4EE46CE1C2}" type="datetimeFigureOut">
              <a:rPr lang="en-US" smtClean="0"/>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C35CE-D9AE-42CB-9D39-E9DEF87B6278}" type="slidenum">
              <a:rPr lang="en-US" smtClean="0"/>
              <a:t>‹#›</a:t>
            </a:fld>
            <a:endParaRPr lang="en-US"/>
          </a:p>
        </p:txBody>
      </p:sp>
    </p:spTree>
    <p:extLst>
      <p:ext uri="{BB962C8B-B14F-4D97-AF65-F5344CB8AC3E}">
        <p14:creationId xmlns:p14="http://schemas.microsoft.com/office/powerpoint/2010/main" val="2354095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CA954B2F-12DE-47F5-8894-472B206D2E1E}" type="datetimeFigureOut">
              <a:rPr lang="en-US" smtClean="0"/>
              <a:t>7/24/2020</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538677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3F30E46F-7819-4ACF-B48B-48222C2ACC88}" type="datetimeFigureOut">
              <a:rPr lang="en-US" smtClean="0"/>
              <a:t>7/24/2020</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r>
              <a:rPr lang="en-US"/>
              <a:t>
              </a:t>
            </a:r>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160567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1FAF3416-4057-4DAA-829D-4CA07428D088}" type="datetimeFigureOut">
              <a:rPr lang="en-US" smtClean="0"/>
              <a:t>7/24/2020</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r>
              <a:rPr lang="en-US"/>
              <a:t>
              </a:t>
            </a:r>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118785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921D9284-D300-4297-87F7-E791DCC15DB1}" type="datetimeFigureOut">
              <a:rPr lang="en-US" smtClean="0"/>
              <a:t>7/24/2020</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r>
              <a:rPr lang="en-US"/>
              <a:t>
              </a:t>
            </a:r>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316871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37D525BB-DA17-4BA0-B3C8-3AC3ABC827E6}" type="datetimeFigureOut">
              <a:rPr lang="en-US" smtClean="0"/>
              <a:t>7/24/2020</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6D22F896-40B5-4ADD-8801-0D06FADFA095}" type="slidenum">
              <a:rPr lang="en-US" smtClean="0"/>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75504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B16C4C9A-3960-41CF-A4E9-2A8FB932454B}" type="datetimeFigureOut">
              <a:rPr lang="en-US" smtClean="0"/>
              <a:t>7/24/2020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r>
              <a:rPr lang="en-US"/>
              <a:t>
              </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931532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5.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3CBC1C18-307B-4F68-A007-B5B542270E8D}" type="datetimeFigureOut">
              <a:rPr lang="en-US" smtClean="0"/>
              <a:t>7/24/2020</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r>
              <a:rPr lang="en-US"/>
              <a:t>
              </a:t>
            </a:r>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4156123"/>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CBC1C18-307B-4F68-A007-B5B542270E8D}" type="datetimeFigureOut">
              <a:rPr lang="en-US" smtClean="0"/>
              <a:t>7/24/2020</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10314667"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D22F896-40B5-4ADD-8801-0D06FADFA095}" type="slidenum">
              <a:rPr lang="en-US" smtClean="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55267087"/>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A5159FB6-5DCB-4CF3-A4C5-4E4EE46CE1C2}" type="datetimeFigureOut">
              <a:rPr lang="en-US" smtClean="0"/>
              <a:t>7/24/2020</a:t>
            </a:fld>
            <a:endParaRPr lang="en-US"/>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2E3C35CE-D9AE-42CB-9D39-E9DEF87B6278}" type="slidenum">
              <a:rPr lang="en-US" smtClean="0"/>
              <a:t>‹#›</a:t>
            </a:fld>
            <a:endParaRPr lang="en-US"/>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7989238"/>
      </p:ext>
    </p:extLst>
  </p:cSld>
  <p:clrMap bg1="dk1" tx1="lt1" bg2="dk2" tx2="lt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4203D-1781-471E-A7DA-F022D360D3F4}"/>
              </a:ext>
            </a:extLst>
          </p:cNvPr>
          <p:cNvSpPr>
            <a:spLocks noGrp="1"/>
          </p:cNvSpPr>
          <p:nvPr>
            <p:ph type="title"/>
          </p:nvPr>
        </p:nvSpPr>
        <p:spPr/>
        <p:txBody>
          <a:bodyPr/>
          <a:lstStyle/>
          <a:p>
            <a:r>
              <a:rPr lang="en-US" dirty="0"/>
              <a:t>Habitat Destruction Card</a:t>
            </a:r>
          </a:p>
        </p:txBody>
      </p:sp>
      <p:sp>
        <p:nvSpPr>
          <p:cNvPr id="3" name="Content Placeholder 2">
            <a:extLst>
              <a:ext uri="{FF2B5EF4-FFF2-40B4-BE49-F238E27FC236}">
                <a16:creationId xmlns:a16="http://schemas.microsoft.com/office/drawing/2014/main" id="{7408EA57-A759-4065-993C-5DF569E7F646}"/>
              </a:ext>
            </a:extLst>
          </p:cNvPr>
          <p:cNvSpPr>
            <a:spLocks noGrp="1"/>
          </p:cNvSpPr>
          <p:nvPr>
            <p:ph idx="1"/>
          </p:nvPr>
        </p:nvSpPr>
        <p:spPr/>
        <p:txBody>
          <a:bodyPr>
            <a:normAutofit/>
          </a:bodyPr>
          <a:lstStyle/>
          <a:p>
            <a:pPr marL="0" indent="0">
              <a:buNone/>
            </a:pPr>
            <a:r>
              <a:rPr lang="en-US" sz="4400" dirty="0"/>
              <a:t>(Specify what) has occurred, destroying critical habitat. Decrease the herd size by the number equal to five times your roll. </a:t>
            </a:r>
          </a:p>
        </p:txBody>
      </p:sp>
    </p:spTree>
    <p:extLst>
      <p:ext uri="{BB962C8B-B14F-4D97-AF65-F5344CB8AC3E}">
        <p14:creationId xmlns:p14="http://schemas.microsoft.com/office/powerpoint/2010/main" val="2374302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3AF34-BF2B-452B-A167-D5F314EFAE4A}"/>
              </a:ext>
            </a:extLst>
          </p:cNvPr>
          <p:cNvSpPr>
            <a:spLocks noGrp="1"/>
          </p:cNvSpPr>
          <p:nvPr>
            <p:ph type="title"/>
          </p:nvPr>
        </p:nvSpPr>
        <p:spPr/>
        <p:txBody>
          <a:bodyPr/>
          <a:lstStyle/>
          <a:p>
            <a:r>
              <a:rPr lang="en-US" dirty="0"/>
              <a:t>Weather Card</a:t>
            </a:r>
          </a:p>
        </p:txBody>
      </p:sp>
      <p:sp>
        <p:nvSpPr>
          <p:cNvPr id="3" name="Content Placeholder 2">
            <a:extLst>
              <a:ext uri="{FF2B5EF4-FFF2-40B4-BE49-F238E27FC236}">
                <a16:creationId xmlns:a16="http://schemas.microsoft.com/office/drawing/2014/main" id="{5FC43628-8554-48A4-B15C-ED12EC0C96ED}"/>
              </a:ext>
            </a:extLst>
          </p:cNvPr>
          <p:cNvSpPr>
            <a:spLocks noGrp="1"/>
          </p:cNvSpPr>
          <p:nvPr>
            <p:ph idx="1"/>
          </p:nvPr>
        </p:nvSpPr>
        <p:spPr/>
        <p:txBody>
          <a:bodyPr>
            <a:normAutofit/>
          </a:bodyPr>
          <a:lstStyle/>
          <a:p>
            <a:pPr marL="0" indent="0">
              <a:buNone/>
            </a:pPr>
            <a:r>
              <a:rPr lang="en-US" sz="4000" dirty="0"/>
              <a:t>(Specify what) has had a dramatic positive impact on the survival of the herd. Increase your herd by the percentage equal to five times your roll. </a:t>
            </a:r>
          </a:p>
        </p:txBody>
      </p:sp>
    </p:spTree>
    <p:extLst>
      <p:ext uri="{BB962C8B-B14F-4D97-AF65-F5344CB8AC3E}">
        <p14:creationId xmlns:p14="http://schemas.microsoft.com/office/powerpoint/2010/main" val="841480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C0A96-6FE6-40DF-B9BE-36254925EB77}"/>
              </a:ext>
            </a:extLst>
          </p:cNvPr>
          <p:cNvSpPr>
            <a:spLocks noGrp="1"/>
          </p:cNvSpPr>
          <p:nvPr>
            <p:ph type="title"/>
          </p:nvPr>
        </p:nvSpPr>
        <p:spPr/>
        <p:txBody>
          <a:bodyPr/>
          <a:lstStyle/>
          <a:p>
            <a:r>
              <a:rPr lang="en-US" dirty="0"/>
              <a:t>Habitat Degradation Card</a:t>
            </a:r>
          </a:p>
        </p:txBody>
      </p:sp>
      <p:sp>
        <p:nvSpPr>
          <p:cNvPr id="3" name="Content Placeholder 2">
            <a:extLst>
              <a:ext uri="{FF2B5EF4-FFF2-40B4-BE49-F238E27FC236}">
                <a16:creationId xmlns:a16="http://schemas.microsoft.com/office/drawing/2014/main" id="{157DB9B5-3F8C-42B5-9E0F-815DD4DDD77C}"/>
              </a:ext>
            </a:extLst>
          </p:cNvPr>
          <p:cNvSpPr>
            <a:spLocks noGrp="1"/>
          </p:cNvSpPr>
          <p:nvPr>
            <p:ph idx="1"/>
          </p:nvPr>
        </p:nvSpPr>
        <p:spPr/>
        <p:txBody>
          <a:bodyPr>
            <a:normAutofit/>
          </a:bodyPr>
          <a:lstStyle/>
          <a:p>
            <a:pPr marL="0" indent="0">
              <a:buNone/>
            </a:pPr>
            <a:r>
              <a:rPr lang="en-US" sz="4400" dirty="0"/>
              <a:t>(Specify what) has occurred, damaging critical habitat. Decrease the herd by the number equal to three times your roll. </a:t>
            </a:r>
          </a:p>
        </p:txBody>
      </p:sp>
    </p:spTree>
    <p:extLst>
      <p:ext uri="{BB962C8B-B14F-4D97-AF65-F5344CB8AC3E}">
        <p14:creationId xmlns:p14="http://schemas.microsoft.com/office/powerpoint/2010/main" val="3178234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C0A96-6FE6-40DF-B9BE-36254925EB77}"/>
              </a:ext>
            </a:extLst>
          </p:cNvPr>
          <p:cNvSpPr>
            <a:spLocks noGrp="1"/>
          </p:cNvSpPr>
          <p:nvPr>
            <p:ph type="title"/>
          </p:nvPr>
        </p:nvSpPr>
        <p:spPr/>
        <p:txBody>
          <a:bodyPr/>
          <a:lstStyle/>
          <a:p>
            <a:r>
              <a:rPr lang="en-US" dirty="0"/>
              <a:t>Habitat Loss Card</a:t>
            </a:r>
          </a:p>
        </p:txBody>
      </p:sp>
      <p:sp>
        <p:nvSpPr>
          <p:cNvPr id="3" name="Content Placeholder 2">
            <a:extLst>
              <a:ext uri="{FF2B5EF4-FFF2-40B4-BE49-F238E27FC236}">
                <a16:creationId xmlns:a16="http://schemas.microsoft.com/office/drawing/2014/main" id="{157DB9B5-3F8C-42B5-9E0F-815DD4DDD77C}"/>
              </a:ext>
            </a:extLst>
          </p:cNvPr>
          <p:cNvSpPr>
            <a:spLocks noGrp="1"/>
          </p:cNvSpPr>
          <p:nvPr>
            <p:ph idx="1"/>
          </p:nvPr>
        </p:nvSpPr>
        <p:spPr/>
        <p:txBody>
          <a:bodyPr>
            <a:normAutofit/>
          </a:bodyPr>
          <a:lstStyle/>
          <a:p>
            <a:pPr marL="0" indent="0">
              <a:buNone/>
            </a:pPr>
            <a:r>
              <a:rPr lang="en-US" sz="4400" dirty="0"/>
              <a:t>(Specify what) has resulted in a loss of critical habitat for the herd. Decrease the herd by the number equal to five times your roll. </a:t>
            </a:r>
          </a:p>
        </p:txBody>
      </p:sp>
    </p:spTree>
    <p:extLst>
      <p:ext uri="{BB962C8B-B14F-4D97-AF65-F5344CB8AC3E}">
        <p14:creationId xmlns:p14="http://schemas.microsoft.com/office/powerpoint/2010/main" val="1124681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C0A96-6FE6-40DF-B9BE-36254925EB77}"/>
              </a:ext>
            </a:extLst>
          </p:cNvPr>
          <p:cNvSpPr>
            <a:spLocks noGrp="1"/>
          </p:cNvSpPr>
          <p:nvPr>
            <p:ph type="title"/>
          </p:nvPr>
        </p:nvSpPr>
        <p:spPr/>
        <p:txBody>
          <a:bodyPr/>
          <a:lstStyle/>
          <a:p>
            <a:r>
              <a:rPr lang="en-US" dirty="0"/>
              <a:t>Habitat Degradation Card</a:t>
            </a:r>
          </a:p>
        </p:txBody>
      </p:sp>
      <p:sp>
        <p:nvSpPr>
          <p:cNvPr id="3" name="Content Placeholder 2">
            <a:extLst>
              <a:ext uri="{FF2B5EF4-FFF2-40B4-BE49-F238E27FC236}">
                <a16:creationId xmlns:a16="http://schemas.microsoft.com/office/drawing/2014/main" id="{157DB9B5-3F8C-42B5-9E0F-815DD4DDD77C}"/>
              </a:ext>
            </a:extLst>
          </p:cNvPr>
          <p:cNvSpPr>
            <a:spLocks noGrp="1"/>
          </p:cNvSpPr>
          <p:nvPr>
            <p:ph idx="1"/>
          </p:nvPr>
        </p:nvSpPr>
        <p:spPr/>
        <p:txBody>
          <a:bodyPr>
            <a:normAutofit/>
          </a:bodyPr>
          <a:lstStyle/>
          <a:p>
            <a:pPr marL="0" indent="0">
              <a:buNone/>
            </a:pPr>
            <a:r>
              <a:rPr lang="en-US" sz="4400" dirty="0"/>
              <a:t>(Specify what) has occurred, damaging critical habitat. Decrease the herd by the number equal to three times your roll. </a:t>
            </a:r>
          </a:p>
        </p:txBody>
      </p:sp>
    </p:spTree>
    <p:extLst>
      <p:ext uri="{BB962C8B-B14F-4D97-AF65-F5344CB8AC3E}">
        <p14:creationId xmlns:p14="http://schemas.microsoft.com/office/powerpoint/2010/main" val="2108382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1284FC-B473-4DD0-A911-D7BAD6C647A1}"/>
              </a:ext>
            </a:extLst>
          </p:cNvPr>
          <p:cNvSpPr>
            <a:spLocks noGrp="1"/>
          </p:cNvSpPr>
          <p:nvPr>
            <p:ph type="title"/>
          </p:nvPr>
        </p:nvSpPr>
        <p:spPr/>
        <p:txBody>
          <a:bodyPr/>
          <a:lstStyle/>
          <a:p>
            <a:r>
              <a:rPr lang="en-US" dirty="0"/>
              <a:t>Poaching Card </a:t>
            </a:r>
          </a:p>
        </p:txBody>
      </p:sp>
      <p:sp>
        <p:nvSpPr>
          <p:cNvPr id="5" name="Content Placeholder 4">
            <a:extLst>
              <a:ext uri="{FF2B5EF4-FFF2-40B4-BE49-F238E27FC236}">
                <a16:creationId xmlns:a16="http://schemas.microsoft.com/office/drawing/2014/main" id="{D90F4AA6-E32C-49F5-88FD-526B3BF33EE3}"/>
              </a:ext>
            </a:extLst>
          </p:cNvPr>
          <p:cNvSpPr>
            <a:spLocks noGrp="1"/>
          </p:cNvSpPr>
          <p:nvPr>
            <p:ph idx="1"/>
          </p:nvPr>
        </p:nvSpPr>
        <p:spPr/>
        <p:txBody>
          <a:bodyPr>
            <a:normAutofit/>
          </a:bodyPr>
          <a:lstStyle/>
          <a:p>
            <a:pPr marL="0" indent="0">
              <a:buNone/>
            </a:pPr>
            <a:r>
              <a:rPr lang="en-US" sz="4000" dirty="0"/>
              <a:t>Poaching – illegal killing of animals – has reduced the size of the herd. Decrease the herd by the number equal to two times your roll. </a:t>
            </a:r>
          </a:p>
        </p:txBody>
      </p:sp>
    </p:spTree>
    <p:extLst>
      <p:ext uri="{BB962C8B-B14F-4D97-AF65-F5344CB8AC3E}">
        <p14:creationId xmlns:p14="http://schemas.microsoft.com/office/powerpoint/2010/main" val="1135183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C0A96-6FE6-40DF-B9BE-36254925EB77}"/>
              </a:ext>
            </a:extLst>
          </p:cNvPr>
          <p:cNvSpPr>
            <a:spLocks noGrp="1"/>
          </p:cNvSpPr>
          <p:nvPr>
            <p:ph type="title"/>
          </p:nvPr>
        </p:nvSpPr>
        <p:spPr/>
        <p:txBody>
          <a:bodyPr/>
          <a:lstStyle/>
          <a:p>
            <a:r>
              <a:rPr lang="en-US" dirty="0"/>
              <a:t>Habitat Loss Card</a:t>
            </a:r>
          </a:p>
        </p:txBody>
      </p:sp>
      <p:sp>
        <p:nvSpPr>
          <p:cNvPr id="3" name="Content Placeholder 2">
            <a:extLst>
              <a:ext uri="{FF2B5EF4-FFF2-40B4-BE49-F238E27FC236}">
                <a16:creationId xmlns:a16="http://schemas.microsoft.com/office/drawing/2014/main" id="{157DB9B5-3F8C-42B5-9E0F-815DD4DDD77C}"/>
              </a:ext>
            </a:extLst>
          </p:cNvPr>
          <p:cNvSpPr>
            <a:spLocks noGrp="1"/>
          </p:cNvSpPr>
          <p:nvPr>
            <p:ph idx="1"/>
          </p:nvPr>
        </p:nvSpPr>
        <p:spPr/>
        <p:txBody>
          <a:bodyPr>
            <a:normAutofit/>
          </a:bodyPr>
          <a:lstStyle/>
          <a:p>
            <a:pPr marL="0" indent="0">
              <a:buNone/>
            </a:pPr>
            <a:r>
              <a:rPr lang="en-US" sz="4400" dirty="0"/>
              <a:t>(Specify what) has resulted in a loss of critical habitat for the herd. Decrease the herd by the number equal to five times your roll. </a:t>
            </a:r>
          </a:p>
        </p:txBody>
      </p:sp>
    </p:spTree>
    <p:extLst>
      <p:ext uri="{BB962C8B-B14F-4D97-AF65-F5344CB8AC3E}">
        <p14:creationId xmlns:p14="http://schemas.microsoft.com/office/powerpoint/2010/main" val="3695081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C0A96-6FE6-40DF-B9BE-36254925EB77}"/>
              </a:ext>
            </a:extLst>
          </p:cNvPr>
          <p:cNvSpPr>
            <a:spLocks noGrp="1"/>
          </p:cNvSpPr>
          <p:nvPr>
            <p:ph type="title"/>
          </p:nvPr>
        </p:nvSpPr>
        <p:spPr/>
        <p:txBody>
          <a:bodyPr/>
          <a:lstStyle/>
          <a:p>
            <a:r>
              <a:rPr lang="en-US" dirty="0"/>
              <a:t>Habitat Degradation Card</a:t>
            </a:r>
          </a:p>
        </p:txBody>
      </p:sp>
      <p:sp>
        <p:nvSpPr>
          <p:cNvPr id="3" name="Content Placeholder 2">
            <a:extLst>
              <a:ext uri="{FF2B5EF4-FFF2-40B4-BE49-F238E27FC236}">
                <a16:creationId xmlns:a16="http://schemas.microsoft.com/office/drawing/2014/main" id="{157DB9B5-3F8C-42B5-9E0F-815DD4DDD77C}"/>
              </a:ext>
            </a:extLst>
          </p:cNvPr>
          <p:cNvSpPr>
            <a:spLocks noGrp="1"/>
          </p:cNvSpPr>
          <p:nvPr>
            <p:ph idx="1"/>
          </p:nvPr>
        </p:nvSpPr>
        <p:spPr/>
        <p:txBody>
          <a:bodyPr>
            <a:normAutofit/>
          </a:bodyPr>
          <a:lstStyle/>
          <a:p>
            <a:pPr marL="0" indent="0">
              <a:buNone/>
            </a:pPr>
            <a:r>
              <a:rPr lang="en-US" sz="4400" dirty="0"/>
              <a:t>(Specify what) has occurred, damaging critical habitat. Decrease the herd by the number equal to three times your roll. </a:t>
            </a:r>
          </a:p>
        </p:txBody>
      </p:sp>
    </p:spTree>
    <p:extLst>
      <p:ext uri="{BB962C8B-B14F-4D97-AF65-F5344CB8AC3E}">
        <p14:creationId xmlns:p14="http://schemas.microsoft.com/office/powerpoint/2010/main" val="1991272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AF354-5A11-4978-99F4-EA7D66F89BD6}"/>
              </a:ext>
            </a:extLst>
          </p:cNvPr>
          <p:cNvSpPr>
            <a:spLocks noGrp="1"/>
          </p:cNvSpPr>
          <p:nvPr>
            <p:ph type="title"/>
          </p:nvPr>
        </p:nvSpPr>
        <p:spPr/>
        <p:txBody>
          <a:bodyPr/>
          <a:lstStyle/>
          <a:p>
            <a:r>
              <a:rPr lang="en-US" dirty="0"/>
              <a:t>Disease Card</a:t>
            </a:r>
          </a:p>
        </p:txBody>
      </p:sp>
      <p:sp>
        <p:nvSpPr>
          <p:cNvPr id="3" name="Content Placeholder 2">
            <a:extLst>
              <a:ext uri="{FF2B5EF4-FFF2-40B4-BE49-F238E27FC236}">
                <a16:creationId xmlns:a16="http://schemas.microsoft.com/office/drawing/2014/main" id="{7ADAABB7-9088-424C-A73B-67857145CAC9}"/>
              </a:ext>
            </a:extLst>
          </p:cNvPr>
          <p:cNvSpPr>
            <a:spLocks noGrp="1"/>
          </p:cNvSpPr>
          <p:nvPr>
            <p:ph idx="1"/>
          </p:nvPr>
        </p:nvSpPr>
        <p:spPr/>
        <p:txBody>
          <a:bodyPr>
            <a:normAutofit/>
          </a:bodyPr>
          <a:lstStyle/>
          <a:p>
            <a:pPr marL="0" indent="0">
              <a:buNone/>
            </a:pPr>
            <a:r>
              <a:rPr lang="en-US" sz="4000" dirty="0"/>
              <a:t>Disease has struck the herd. Decrease the herd by the percentage equal to your roll. </a:t>
            </a:r>
          </a:p>
        </p:txBody>
      </p:sp>
    </p:spTree>
    <p:extLst>
      <p:ext uri="{BB962C8B-B14F-4D97-AF65-F5344CB8AC3E}">
        <p14:creationId xmlns:p14="http://schemas.microsoft.com/office/powerpoint/2010/main" val="1220758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426A6-287F-438B-9C9A-F4774A29F06C}"/>
              </a:ext>
            </a:extLst>
          </p:cNvPr>
          <p:cNvSpPr>
            <a:spLocks noGrp="1"/>
          </p:cNvSpPr>
          <p:nvPr>
            <p:ph type="title"/>
          </p:nvPr>
        </p:nvSpPr>
        <p:spPr/>
        <p:txBody>
          <a:bodyPr/>
          <a:lstStyle/>
          <a:p>
            <a:r>
              <a:rPr lang="en-US" dirty="0"/>
              <a:t>Weather Card</a:t>
            </a:r>
          </a:p>
        </p:txBody>
      </p:sp>
      <p:sp>
        <p:nvSpPr>
          <p:cNvPr id="3" name="Content Placeholder 2">
            <a:extLst>
              <a:ext uri="{FF2B5EF4-FFF2-40B4-BE49-F238E27FC236}">
                <a16:creationId xmlns:a16="http://schemas.microsoft.com/office/drawing/2014/main" id="{A04CE56B-FE86-4638-9E59-063C036D723E}"/>
              </a:ext>
            </a:extLst>
          </p:cNvPr>
          <p:cNvSpPr>
            <a:spLocks noGrp="1"/>
          </p:cNvSpPr>
          <p:nvPr>
            <p:ph idx="1"/>
          </p:nvPr>
        </p:nvSpPr>
        <p:spPr/>
        <p:txBody>
          <a:bodyPr>
            <a:normAutofit/>
          </a:bodyPr>
          <a:lstStyle/>
          <a:p>
            <a:pPr marL="0" indent="0">
              <a:buNone/>
            </a:pPr>
            <a:r>
              <a:rPr lang="en-US" sz="4000" dirty="0"/>
              <a:t>(Specify what) has had a serious negative impact on the survival of the herd. Decrease your herd by the percentage equal to five times your roll. </a:t>
            </a:r>
          </a:p>
        </p:txBody>
      </p:sp>
    </p:spTree>
    <p:extLst>
      <p:ext uri="{BB962C8B-B14F-4D97-AF65-F5344CB8AC3E}">
        <p14:creationId xmlns:p14="http://schemas.microsoft.com/office/powerpoint/2010/main" val="436562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2884ED-9C96-437F-AE83-5A53CD4F11AB}"/>
              </a:ext>
            </a:extLst>
          </p:cNvPr>
          <p:cNvSpPr>
            <a:spLocks noGrp="1"/>
          </p:cNvSpPr>
          <p:nvPr>
            <p:ph type="title"/>
          </p:nvPr>
        </p:nvSpPr>
        <p:spPr/>
        <p:txBody>
          <a:bodyPr/>
          <a:lstStyle/>
          <a:p>
            <a:r>
              <a:rPr lang="en-US" dirty="0"/>
              <a:t>Average Year</a:t>
            </a:r>
          </a:p>
        </p:txBody>
      </p:sp>
      <p:sp>
        <p:nvSpPr>
          <p:cNvPr id="5" name="Content Placeholder 4">
            <a:extLst>
              <a:ext uri="{FF2B5EF4-FFF2-40B4-BE49-F238E27FC236}">
                <a16:creationId xmlns:a16="http://schemas.microsoft.com/office/drawing/2014/main" id="{6BCCD276-6906-4DE1-94DE-1393CE5EE8D5}"/>
              </a:ext>
            </a:extLst>
          </p:cNvPr>
          <p:cNvSpPr>
            <a:spLocks noGrp="1"/>
          </p:cNvSpPr>
          <p:nvPr>
            <p:ph idx="1"/>
          </p:nvPr>
        </p:nvSpPr>
        <p:spPr/>
        <p:txBody>
          <a:bodyPr>
            <a:normAutofit/>
          </a:bodyPr>
          <a:lstStyle/>
          <a:p>
            <a:pPr marL="0" indent="0">
              <a:buNone/>
            </a:pPr>
            <a:r>
              <a:rPr lang="en-US" sz="2800" i="1" dirty="0"/>
              <a:t>This has been an average reproduction year. </a:t>
            </a:r>
          </a:p>
          <a:p>
            <a:pPr marL="0" indent="0">
              <a:buNone/>
            </a:pPr>
            <a:r>
              <a:rPr lang="en-US" sz="2800" b="1" dirty="0"/>
              <a:t>If your current population is over 50 </a:t>
            </a:r>
            <a:r>
              <a:rPr lang="en-US" sz="2800" dirty="0"/>
              <a:t>– increase your herd by multiplying (100/current population size) x 3 x number rolled. </a:t>
            </a:r>
          </a:p>
          <a:p>
            <a:pPr marL="0" indent="0">
              <a:buNone/>
            </a:pPr>
            <a:r>
              <a:rPr lang="en-US" sz="2800" b="1" dirty="0"/>
              <a:t>If your population is under 50 </a:t>
            </a:r>
            <a:r>
              <a:rPr lang="en-US" sz="2800" dirty="0"/>
              <a:t>– increase your population by 3x your roll. </a:t>
            </a:r>
          </a:p>
        </p:txBody>
      </p:sp>
    </p:spTree>
    <p:extLst>
      <p:ext uri="{BB962C8B-B14F-4D97-AF65-F5344CB8AC3E}">
        <p14:creationId xmlns:p14="http://schemas.microsoft.com/office/powerpoint/2010/main" val="2362766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C0A96-6FE6-40DF-B9BE-36254925EB77}"/>
              </a:ext>
            </a:extLst>
          </p:cNvPr>
          <p:cNvSpPr>
            <a:spLocks noGrp="1"/>
          </p:cNvSpPr>
          <p:nvPr>
            <p:ph type="title"/>
          </p:nvPr>
        </p:nvSpPr>
        <p:spPr/>
        <p:txBody>
          <a:bodyPr/>
          <a:lstStyle/>
          <a:p>
            <a:r>
              <a:rPr lang="en-US" dirty="0"/>
              <a:t>Habitat Loss Card</a:t>
            </a:r>
          </a:p>
        </p:txBody>
      </p:sp>
      <p:sp>
        <p:nvSpPr>
          <p:cNvPr id="3" name="Content Placeholder 2">
            <a:extLst>
              <a:ext uri="{FF2B5EF4-FFF2-40B4-BE49-F238E27FC236}">
                <a16:creationId xmlns:a16="http://schemas.microsoft.com/office/drawing/2014/main" id="{157DB9B5-3F8C-42B5-9E0F-815DD4DDD77C}"/>
              </a:ext>
            </a:extLst>
          </p:cNvPr>
          <p:cNvSpPr>
            <a:spLocks noGrp="1"/>
          </p:cNvSpPr>
          <p:nvPr>
            <p:ph idx="1"/>
          </p:nvPr>
        </p:nvSpPr>
        <p:spPr/>
        <p:txBody>
          <a:bodyPr>
            <a:normAutofit/>
          </a:bodyPr>
          <a:lstStyle/>
          <a:p>
            <a:pPr marL="0" indent="0">
              <a:buNone/>
            </a:pPr>
            <a:r>
              <a:rPr lang="en-US" sz="4400" dirty="0"/>
              <a:t>(Specify what) has resulted in a loss of critical habitat for the herd. Decrease the herd by the number equal to five times your roll. </a:t>
            </a:r>
          </a:p>
        </p:txBody>
      </p:sp>
    </p:spTree>
    <p:extLst>
      <p:ext uri="{BB962C8B-B14F-4D97-AF65-F5344CB8AC3E}">
        <p14:creationId xmlns:p14="http://schemas.microsoft.com/office/powerpoint/2010/main" val="1163692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2884ED-9C96-437F-AE83-5A53CD4F11AB}"/>
              </a:ext>
            </a:extLst>
          </p:cNvPr>
          <p:cNvSpPr>
            <a:spLocks noGrp="1"/>
          </p:cNvSpPr>
          <p:nvPr>
            <p:ph type="title"/>
          </p:nvPr>
        </p:nvSpPr>
        <p:spPr/>
        <p:txBody>
          <a:bodyPr/>
          <a:lstStyle/>
          <a:p>
            <a:r>
              <a:rPr lang="en-US" dirty="0"/>
              <a:t>Average Year</a:t>
            </a:r>
          </a:p>
        </p:txBody>
      </p:sp>
      <p:sp>
        <p:nvSpPr>
          <p:cNvPr id="5" name="Content Placeholder 4">
            <a:extLst>
              <a:ext uri="{FF2B5EF4-FFF2-40B4-BE49-F238E27FC236}">
                <a16:creationId xmlns:a16="http://schemas.microsoft.com/office/drawing/2014/main" id="{6BCCD276-6906-4DE1-94DE-1393CE5EE8D5}"/>
              </a:ext>
            </a:extLst>
          </p:cNvPr>
          <p:cNvSpPr>
            <a:spLocks noGrp="1"/>
          </p:cNvSpPr>
          <p:nvPr>
            <p:ph idx="1"/>
          </p:nvPr>
        </p:nvSpPr>
        <p:spPr/>
        <p:txBody>
          <a:bodyPr>
            <a:normAutofit/>
          </a:bodyPr>
          <a:lstStyle/>
          <a:p>
            <a:pPr marL="0" indent="0">
              <a:buNone/>
            </a:pPr>
            <a:r>
              <a:rPr lang="en-US" sz="2800" i="1" dirty="0"/>
              <a:t>This has been an average reproduction year. </a:t>
            </a:r>
          </a:p>
          <a:p>
            <a:pPr marL="0" indent="0">
              <a:buNone/>
            </a:pPr>
            <a:r>
              <a:rPr lang="en-US" sz="2800" b="1" dirty="0"/>
              <a:t>If your current population is over 50 </a:t>
            </a:r>
            <a:r>
              <a:rPr lang="en-US" sz="2800" dirty="0"/>
              <a:t>– increase your herd by multiplying (100/current population size) x 3 x number rolled. </a:t>
            </a:r>
          </a:p>
          <a:p>
            <a:pPr marL="0" indent="0">
              <a:buNone/>
            </a:pPr>
            <a:r>
              <a:rPr lang="en-US" sz="2800" b="1" dirty="0"/>
              <a:t>If your population is under 50 </a:t>
            </a:r>
            <a:r>
              <a:rPr lang="en-US" sz="2800" dirty="0"/>
              <a:t>– increase your population by 3x your roll. </a:t>
            </a:r>
          </a:p>
        </p:txBody>
      </p:sp>
    </p:spTree>
    <p:extLst>
      <p:ext uri="{BB962C8B-B14F-4D97-AF65-F5344CB8AC3E}">
        <p14:creationId xmlns:p14="http://schemas.microsoft.com/office/powerpoint/2010/main" val="13678531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DE6A2-DEE1-406E-9FA4-FE056CDCAC8C}"/>
              </a:ext>
            </a:extLst>
          </p:cNvPr>
          <p:cNvSpPr>
            <a:spLocks noGrp="1"/>
          </p:cNvSpPr>
          <p:nvPr>
            <p:ph type="title"/>
          </p:nvPr>
        </p:nvSpPr>
        <p:spPr/>
        <p:txBody>
          <a:bodyPr/>
          <a:lstStyle/>
          <a:p>
            <a:r>
              <a:rPr lang="en-US" dirty="0"/>
              <a:t>Excellent Year</a:t>
            </a:r>
          </a:p>
        </p:txBody>
      </p:sp>
      <p:sp>
        <p:nvSpPr>
          <p:cNvPr id="3" name="Content Placeholder 2">
            <a:extLst>
              <a:ext uri="{FF2B5EF4-FFF2-40B4-BE49-F238E27FC236}">
                <a16:creationId xmlns:a16="http://schemas.microsoft.com/office/drawing/2014/main" id="{3BD54426-226A-4B84-A60B-B1B70FE2CB8D}"/>
              </a:ext>
            </a:extLst>
          </p:cNvPr>
          <p:cNvSpPr>
            <a:spLocks noGrp="1"/>
          </p:cNvSpPr>
          <p:nvPr>
            <p:ph idx="1"/>
          </p:nvPr>
        </p:nvSpPr>
        <p:spPr/>
        <p:txBody>
          <a:bodyPr>
            <a:normAutofit/>
          </a:bodyPr>
          <a:lstStyle/>
          <a:p>
            <a:pPr marL="0" indent="0">
              <a:buNone/>
            </a:pPr>
            <a:r>
              <a:rPr lang="en-US" sz="2800" i="1" dirty="0"/>
              <a:t>This has been an excellent reproduction year. </a:t>
            </a:r>
          </a:p>
          <a:p>
            <a:pPr marL="0" indent="0">
              <a:buNone/>
            </a:pPr>
            <a:r>
              <a:rPr lang="en-US" sz="2800" b="1" dirty="0"/>
              <a:t>If your current population is over 50</a:t>
            </a:r>
            <a:r>
              <a:rPr lang="en-US" sz="2800" dirty="0"/>
              <a:t>, increase your herd by multiplying (100/current population size) x 5 x number rolled. </a:t>
            </a:r>
          </a:p>
          <a:p>
            <a:pPr marL="0" indent="0">
              <a:buNone/>
            </a:pPr>
            <a:r>
              <a:rPr lang="en-US" sz="2800" b="1" dirty="0"/>
              <a:t>If your population size is under 50</a:t>
            </a:r>
            <a:r>
              <a:rPr lang="en-US" sz="2800" dirty="0"/>
              <a:t>, increase your population by the number equal to 5x your roll. </a:t>
            </a:r>
          </a:p>
        </p:txBody>
      </p:sp>
    </p:spTree>
    <p:extLst>
      <p:ext uri="{BB962C8B-B14F-4D97-AF65-F5344CB8AC3E}">
        <p14:creationId xmlns:p14="http://schemas.microsoft.com/office/powerpoint/2010/main" val="2861371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2884ED-9C96-437F-AE83-5A53CD4F11AB}"/>
              </a:ext>
            </a:extLst>
          </p:cNvPr>
          <p:cNvSpPr>
            <a:spLocks noGrp="1"/>
          </p:cNvSpPr>
          <p:nvPr>
            <p:ph type="title"/>
          </p:nvPr>
        </p:nvSpPr>
        <p:spPr/>
        <p:txBody>
          <a:bodyPr/>
          <a:lstStyle/>
          <a:p>
            <a:r>
              <a:rPr lang="en-US" dirty="0"/>
              <a:t>Average Year</a:t>
            </a:r>
          </a:p>
        </p:txBody>
      </p:sp>
      <p:sp>
        <p:nvSpPr>
          <p:cNvPr id="5" name="Content Placeholder 4">
            <a:extLst>
              <a:ext uri="{FF2B5EF4-FFF2-40B4-BE49-F238E27FC236}">
                <a16:creationId xmlns:a16="http://schemas.microsoft.com/office/drawing/2014/main" id="{6BCCD276-6906-4DE1-94DE-1393CE5EE8D5}"/>
              </a:ext>
            </a:extLst>
          </p:cNvPr>
          <p:cNvSpPr>
            <a:spLocks noGrp="1"/>
          </p:cNvSpPr>
          <p:nvPr>
            <p:ph idx="1"/>
          </p:nvPr>
        </p:nvSpPr>
        <p:spPr/>
        <p:txBody>
          <a:bodyPr>
            <a:normAutofit/>
          </a:bodyPr>
          <a:lstStyle/>
          <a:p>
            <a:pPr marL="0" indent="0">
              <a:buNone/>
            </a:pPr>
            <a:r>
              <a:rPr lang="en-US" sz="2800" i="1" dirty="0"/>
              <a:t>This has been an average reproduction year. </a:t>
            </a:r>
          </a:p>
          <a:p>
            <a:pPr marL="0" indent="0">
              <a:buNone/>
            </a:pPr>
            <a:r>
              <a:rPr lang="en-US" sz="2800" b="1" dirty="0"/>
              <a:t>If your current population is over 50 </a:t>
            </a:r>
            <a:r>
              <a:rPr lang="en-US" sz="2800" dirty="0"/>
              <a:t>– increase your herd by multiplying (100/current population size) x 3 x number rolled. </a:t>
            </a:r>
          </a:p>
          <a:p>
            <a:pPr marL="0" indent="0">
              <a:buNone/>
            </a:pPr>
            <a:r>
              <a:rPr lang="en-US" sz="2800" b="1" dirty="0"/>
              <a:t>If your population is under 50 </a:t>
            </a:r>
            <a:r>
              <a:rPr lang="en-US" sz="2800" dirty="0"/>
              <a:t>– increase your population by 3x your roll. </a:t>
            </a:r>
          </a:p>
        </p:txBody>
      </p:sp>
    </p:spTree>
    <p:extLst>
      <p:ext uri="{BB962C8B-B14F-4D97-AF65-F5344CB8AC3E}">
        <p14:creationId xmlns:p14="http://schemas.microsoft.com/office/powerpoint/2010/main" val="2577797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2884ED-9C96-437F-AE83-5A53CD4F11AB}"/>
              </a:ext>
            </a:extLst>
          </p:cNvPr>
          <p:cNvSpPr>
            <a:spLocks noGrp="1"/>
          </p:cNvSpPr>
          <p:nvPr>
            <p:ph type="title"/>
          </p:nvPr>
        </p:nvSpPr>
        <p:spPr/>
        <p:txBody>
          <a:bodyPr/>
          <a:lstStyle/>
          <a:p>
            <a:r>
              <a:rPr lang="en-US" dirty="0"/>
              <a:t>Average Year</a:t>
            </a:r>
          </a:p>
        </p:txBody>
      </p:sp>
      <p:sp>
        <p:nvSpPr>
          <p:cNvPr id="5" name="Content Placeholder 4">
            <a:extLst>
              <a:ext uri="{FF2B5EF4-FFF2-40B4-BE49-F238E27FC236}">
                <a16:creationId xmlns:a16="http://schemas.microsoft.com/office/drawing/2014/main" id="{6BCCD276-6906-4DE1-94DE-1393CE5EE8D5}"/>
              </a:ext>
            </a:extLst>
          </p:cNvPr>
          <p:cNvSpPr>
            <a:spLocks noGrp="1"/>
          </p:cNvSpPr>
          <p:nvPr>
            <p:ph idx="1"/>
          </p:nvPr>
        </p:nvSpPr>
        <p:spPr/>
        <p:txBody>
          <a:bodyPr>
            <a:normAutofit/>
          </a:bodyPr>
          <a:lstStyle/>
          <a:p>
            <a:pPr marL="0" indent="0">
              <a:buNone/>
            </a:pPr>
            <a:r>
              <a:rPr lang="en-US" sz="2800" i="1" dirty="0"/>
              <a:t>This has been an average reproduction year. </a:t>
            </a:r>
          </a:p>
          <a:p>
            <a:pPr marL="0" indent="0">
              <a:buNone/>
            </a:pPr>
            <a:r>
              <a:rPr lang="en-US" sz="2800" b="1" dirty="0"/>
              <a:t>If your current population is over 50 </a:t>
            </a:r>
            <a:r>
              <a:rPr lang="en-US" sz="2800" dirty="0"/>
              <a:t>– increase your herd by multiplying (100/current population size) x 3 x number rolled. </a:t>
            </a:r>
          </a:p>
          <a:p>
            <a:pPr marL="0" indent="0">
              <a:buNone/>
            </a:pPr>
            <a:r>
              <a:rPr lang="en-US" sz="2800" b="1" dirty="0"/>
              <a:t>If your population is under 50 </a:t>
            </a:r>
            <a:r>
              <a:rPr lang="en-US" sz="2800" dirty="0"/>
              <a:t>– increase your population by 3x your roll. </a:t>
            </a:r>
          </a:p>
        </p:txBody>
      </p:sp>
    </p:spTree>
    <p:extLst>
      <p:ext uri="{BB962C8B-B14F-4D97-AF65-F5344CB8AC3E}">
        <p14:creationId xmlns:p14="http://schemas.microsoft.com/office/powerpoint/2010/main" val="1492247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2884ED-9C96-437F-AE83-5A53CD4F11AB}"/>
              </a:ext>
            </a:extLst>
          </p:cNvPr>
          <p:cNvSpPr>
            <a:spLocks noGrp="1"/>
          </p:cNvSpPr>
          <p:nvPr>
            <p:ph type="title"/>
          </p:nvPr>
        </p:nvSpPr>
        <p:spPr/>
        <p:txBody>
          <a:bodyPr/>
          <a:lstStyle/>
          <a:p>
            <a:r>
              <a:rPr lang="en-US" dirty="0"/>
              <a:t>Average Year</a:t>
            </a:r>
          </a:p>
        </p:txBody>
      </p:sp>
      <p:sp>
        <p:nvSpPr>
          <p:cNvPr id="5" name="Content Placeholder 4">
            <a:extLst>
              <a:ext uri="{FF2B5EF4-FFF2-40B4-BE49-F238E27FC236}">
                <a16:creationId xmlns:a16="http://schemas.microsoft.com/office/drawing/2014/main" id="{6BCCD276-6906-4DE1-94DE-1393CE5EE8D5}"/>
              </a:ext>
            </a:extLst>
          </p:cNvPr>
          <p:cNvSpPr>
            <a:spLocks noGrp="1"/>
          </p:cNvSpPr>
          <p:nvPr>
            <p:ph idx="1"/>
          </p:nvPr>
        </p:nvSpPr>
        <p:spPr/>
        <p:txBody>
          <a:bodyPr>
            <a:normAutofit/>
          </a:bodyPr>
          <a:lstStyle/>
          <a:p>
            <a:pPr marL="0" indent="0">
              <a:buNone/>
            </a:pPr>
            <a:r>
              <a:rPr lang="en-US" sz="2800" i="1" dirty="0"/>
              <a:t>This has been an average reproduction year. </a:t>
            </a:r>
          </a:p>
          <a:p>
            <a:pPr marL="0" indent="0">
              <a:buNone/>
            </a:pPr>
            <a:r>
              <a:rPr lang="en-US" sz="2800" b="1" dirty="0"/>
              <a:t>If your current population is over 50 </a:t>
            </a:r>
            <a:r>
              <a:rPr lang="en-US" sz="2800" dirty="0"/>
              <a:t>– increase your herd by multiplying (100/current population size) x 3 x number rolled. </a:t>
            </a:r>
          </a:p>
          <a:p>
            <a:pPr marL="0" indent="0">
              <a:buNone/>
            </a:pPr>
            <a:r>
              <a:rPr lang="en-US" sz="2800" b="1" dirty="0"/>
              <a:t>If your population is under 50 </a:t>
            </a:r>
            <a:r>
              <a:rPr lang="en-US" sz="2800" dirty="0"/>
              <a:t>– increase your population by 3x your roll. </a:t>
            </a:r>
          </a:p>
        </p:txBody>
      </p:sp>
    </p:spTree>
    <p:extLst>
      <p:ext uri="{BB962C8B-B14F-4D97-AF65-F5344CB8AC3E}">
        <p14:creationId xmlns:p14="http://schemas.microsoft.com/office/powerpoint/2010/main" val="13562490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2884ED-9C96-437F-AE83-5A53CD4F11AB}"/>
              </a:ext>
            </a:extLst>
          </p:cNvPr>
          <p:cNvSpPr>
            <a:spLocks noGrp="1"/>
          </p:cNvSpPr>
          <p:nvPr>
            <p:ph type="title"/>
          </p:nvPr>
        </p:nvSpPr>
        <p:spPr/>
        <p:txBody>
          <a:bodyPr/>
          <a:lstStyle/>
          <a:p>
            <a:r>
              <a:rPr lang="en-US" dirty="0"/>
              <a:t>Average Year</a:t>
            </a:r>
          </a:p>
        </p:txBody>
      </p:sp>
      <p:sp>
        <p:nvSpPr>
          <p:cNvPr id="5" name="Content Placeholder 4">
            <a:extLst>
              <a:ext uri="{FF2B5EF4-FFF2-40B4-BE49-F238E27FC236}">
                <a16:creationId xmlns:a16="http://schemas.microsoft.com/office/drawing/2014/main" id="{6BCCD276-6906-4DE1-94DE-1393CE5EE8D5}"/>
              </a:ext>
            </a:extLst>
          </p:cNvPr>
          <p:cNvSpPr>
            <a:spLocks noGrp="1"/>
          </p:cNvSpPr>
          <p:nvPr>
            <p:ph idx="1"/>
          </p:nvPr>
        </p:nvSpPr>
        <p:spPr/>
        <p:txBody>
          <a:bodyPr>
            <a:normAutofit/>
          </a:bodyPr>
          <a:lstStyle/>
          <a:p>
            <a:pPr marL="0" indent="0">
              <a:buNone/>
            </a:pPr>
            <a:r>
              <a:rPr lang="en-US" sz="2800" i="1" dirty="0"/>
              <a:t>This has been an average reproduction year. </a:t>
            </a:r>
          </a:p>
          <a:p>
            <a:pPr marL="0" indent="0">
              <a:buNone/>
            </a:pPr>
            <a:r>
              <a:rPr lang="en-US" sz="2800" b="1" dirty="0"/>
              <a:t>If your current population is over 50 </a:t>
            </a:r>
            <a:r>
              <a:rPr lang="en-US" sz="2800" dirty="0"/>
              <a:t>– increase your herd by multiplying (100/current population size) x 3 x number rolled. </a:t>
            </a:r>
          </a:p>
          <a:p>
            <a:pPr marL="0" indent="0">
              <a:buNone/>
            </a:pPr>
            <a:r>
              <a:rPr lang="en-US" sz="2800" b="1" dirty="0"/>
              <a:t>If your population is under 50 </a:t>
            </a:r>
            <a:r>
              <a:rPr lang="en-US" sz="2800" dirty="0"/>
              <a:t>– increase your population by 3x your roll. </a:t>
            </a:r>
          </a:p>
        </p:txBody>
      </p:sp>
    </p:spTree>
    <p:extLst>
      <p:ext uri="{BB962C8B-B14F-4D97-AF65-F5344CB8AC3E}">
        <p14:creationId xmlns:p14="http://schemas.microsoft.com/office/powerpoint/2010/main" val="2128758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DE6A2-DEE1-406E-9FA4-FE056CDCAC8C}"/>
              </a:ext>
            </a:extLst>
          </p:cNvPr>
          <p:cNvSpPr>
            <a:spLocks noGrp="1"/>
          </p:cNvSpPr>
          <p:nvPr>
            <p:ph type="title"/>
          </p:nvPr>
        </p:nvSpPr>
        <p:spPr/>
        <p:txBody>
          <a:bodyPr/>
          <a:lstStyle/>
          <a:p>
            <a:r>
              <a:rPr lang="en-US" dirty="0"/>
              <a:t>Excellent Year</a:t>
            </a:r>
          </a:p>
        </p:txBody>
      </p:sp>
      <p:sp>
        <p:nvSpPr>
          <p:cNvPr id="3" name="Content Placeholder 2">
            <a:extLst>
              <a:ext uri="{FF2B5EF4-FFF2-40B4-BE49-F238E27FC236}">
                <a16:creationId xmlns:a16="http://schemas.microsoft.com/office/drawing/2014/main" id="{3BD54426-226A-4B84-A60B-B1B70FE2CB8D}"/>
              </a:ext>
            </a:extLst>
          </p:cNvPr>
          <p:cNvSpPr>
            <a:spLocks noGrp="1"/>
          </p:cNvSpPr>
          <p:nvPr>
            <p:ph idx="1"/>
          </p:nvPr>
        </p:nvSpPr>
        <p:spPr/>
        <p:txBody>
          <a:bodyPr>
            <a:normAutofit/>
          </a:bodyPr>
          <a:lstStyle/>
          <a:p>
            <a:pPr marL="0" indent="0">
              <a:buNone/>
            </a:pPr>
            <a:r>
              <a:rPr lang="en-US" sz="2800" i="1" dirty="0"/>
              <a:t>This has been an excellent reproduction year. </a:t>
            </a:r>
          </a:p>
          <a:p>
            <a:pPr marL="0" indent="0">
              <a:buNone/>
            </a:pPr>
            <a:r>
              <a:rPr lang="en-US" sz="2800" b="1" dirty="0"/>
              <a:t>If your current population is over 50</a:t>
            </a:r>
            <a:r>
              <a:rPr lang="en-US" sz="2800" dirty="0"/>
              <a:t>, increase your herd by multiplying (100/current population size) x 5 x number rolled. </a:t>
            </a:r>
          </a:p>
          <a:p>
            <a:pPr marL="0" indent="0">
              <a:buNone/>
            </a:pPr>
            <a:r>
              <a:rPr lang="en-US" sz="2800" b="1" dirty="0"/>
              <a:t>If your population size is under 50</a:t>
            </a:r>
            <a:r>
              <a:rPr lang="en-US" sz="2800" dirty="0"/>
              <a:t>, increase your population by the number equal to 5x your roll. </a:t>
            </a:r>
          </a:p>
        </p:txBody>
      </p:sp>
    </p:spTree>
    <p:extLst>
      <p:ext uri="{BB962C8B-B14F-4D97-AF65-F5344CB8AC3E}">
        <p14:creationId xmlns:p14="http://schemas.microsoft.com/office/powerpoint/2010/main" val="12265460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2884ED-9C96-437F-AE83-5A53CD4F11AB}"/>
              </a:ext>
            </a:extLst>
          </p:cNvPr>
          <p:cNvSpPr>
            <a:spLocks noGrp="1"/>
          </p:cNvSpPr>
          <p:nvPr>
            <p:ph type="title"/>
          </p:nvPr>
        </p:nvSpPr>
        <p:spPr/>
        <p:txBody>
          <a:bodyPr/>
          <a:lstStyle/>
          <a:p>
            <a:r>
              <a:rPr lang="en-US" dirty="0"/>
              <a:t>Average Year</a:t>
            </a:r>
          </a:p>
        </p:txBody>
      </p:sp>
      <p:sp>
        <p:nvSpPr>
          <p:cNvPr id="5" name="Content Placeholder 4">
            <a:extLst>
              <a:ext uri="{FF2B5EF4-FFF2-40B4-BE49-F238E27FC236}">
                <a16:creationId xmlns:a16="http://schemas.microsoft.com/office/drawing/2014/main" id="{6BCCD276-6906-4DE1-94DE-1393CE5EE8D5}"/>
              </a:ext>
            </a:extLst>
          </p:cNvPr>
          <p:cNvSpPr>
            <a:spLocks noGrp="1"/>
          </p:cNvSpPr>
          <p:nvPr>
            <p:ph idx="1"/>
          </p:nvPr>
        </p:nvSpPr>
        <p:spPr/>
        <p:txBody>
          <a:bodyPr>
            <a:normAutofit/>
          </a:bodyPr>
          <a:lstStyle/>
          <a:p>
            <a:pPr marL="0" indent="0">
              <a:buNone/>
            </a:pPr>
            <a:r>
              <a:rPr lang="en-US" sz="2800" i="1" dirty="0"/>
              <a:t>This has been an average reproduction year. </a:t>
            </a:r>
          </a:p>
          <a:p>
            <a:pPr marL="0" indent="0">
              <a:buNone/>
            </a:pPr>
            <a:r>
              <a:rPr lang="en-US" sz="2800" b="1" dirty="0"/>
              <a:t>If your current population is over 50 </a:t>
            </a:r>
            <a:r>
              <a:rPr lang="en-US" sz="2800" dirty="0"/>
              <a:t>– increase your herd by multiplying (100/current population size) x 3 x number rolled. </a:t>
            </a:r>
          </a:p>
          <a:p>
            <a:pPr marL="0" indent="0">
              <a:buNone/>
            </a:pPr>
            <a:r>
              <a:rPr lang="en-US" sz="2800" b="1" dirty="0"/>
              <a:t>If your population is under 50 </a:t>
            </a:r>
            <a:r>
              <a:rPr lang="en-US" sz="2800" dirty="0"/>
              <a:t>– increase your population by 3x your roll. </a:t>
            </a:r>
          </a:p>
        </p:txBody>
      </p:sp>
    </p:spTree>
    <p:extLst>
      <p:ext uri="{BB962C8B-B14F-4D97-AF65-F5344CB8AC3E}">
        <p14:creationId xmlns:p14="http://schemas.microsoft.com/office/powerpoint/2010/main" val="1866525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2884ED-9C96-437F-AE83-5A53CD4F11AB}"/>
              </a:ext>
            </a:extLst>
          </p:cNvPr>
          <p:cNvSpPr>
            <a:spLocks noGrp="1"/>
          </p:cNvSpPr>
          <p:nvPr>
            <p:ph type="title"/>
          </p:nvPr>
        </p:nvSpPr>
        <p:spPr/>
        <p:txBody>
          <a:bodyPr/>
          <a:lstStyle/>
          <a:p>
            <a:r>
              <a:rPr lang="en-US" dirty="0"/>
              <a:t>Average Year</a:t>
            </a:r>
          </a:p>
        </p:txBody>
      </p:sp>
      <p:sp>
        <p:nvSpPr>
          <p:cNvPr id="5" name="Content Placeholder 4">
            <a:extLst>
              <a:ext uri="{FF2B5EF4-FFF2-40B4-BE49-F238E27FC236}">
                <a16:creationId xmlns:a16="http://schemas.microsoft.com/office/drawing/2014/main" id="{6BCCD276-6906-4DE1-94DE-1393CE5EE8D5}"/>
              </a:ext>
            </a:extLst>
          </p:cNvPr>
          <p:cNvSpPr>
            <a:spLocks noGrp="1"/>
          </p:cNvSpPr>
          <p:nvPr>
            <p:ph idx="1"/>
          </p:nvPr>
        </p:nvSpPr>
        <p:spPr/>
        <p:txBody>
          <a:bodyPr>
            <a:normAutofit/>
          </a:bodyPr>
          <a:lstStyle/>
          <a:p>
            <a:pPr marL="0" indent="0">
              <a:buNone/>
            </a:pPr>
            <a:r>
              <a:rPr lang="en-US" sz="2800" i="1" dirty="0"/>
              <a:t>This has been an average reproduction year. </a:t>
            </a:r>
          </a:p>
          <a:p>
            <a:pPr marL="0" indent="0">
              <a:buNone/>
            </a:pPr>
            <a:r>
              <a:rPr lang="en-US" sz="2800" b="1" dirty="0"/>
              <a:t>If your current population is over 50 </a:t>
            </a:r>
            <a:r>
              <a:rPr lang="en-US" sz="2800" dirty="0"/>
              <a:t>– increase your herd by multiplying (100/current population size) x 3 x number rolled. </a:t>
            </a:r>
          </a:p>
          <a:p>
            <a:pPr marL="0" indent="0">
              <a:buNone/>
            </a:pPr>
            <a:r>
              <a:rPr lang="en-US" sz="2800" b="1" dirty="0"/>
              <a:t>If your population is under 50 </a:t>
            </a:r>
            <a:r>
              <a:rPr lang="en-US" sz="2800" dirty="0"/>
              <a:t>– increase your population by 3x your roll. </a:t>
            </a:r>
          </a:p>
        </p:txBody>
      </p:sp>
    </p:spTree>
    <p:extLst>
      <p:ext uri="{BB962C8B-B14F-4D97-AF65-F5344CB8AC3E}">
        <p14:creationId xmlns:p14="http://schemas.microsoft.com/office/powerpoint/2010/main" val="1369477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FE2F7C-C324-4CBC-9F76-20D754F22178}"/>
              </a:ext>
            </a:extLst>
          </p:cNvPr>
          <p:cNvSpPr>
            <a:spLocks noGrp="1"/>
          </p:cNvSpPr>
          <p:nvPr>
            <p:ph type="title"/>
          </p:nvPr>
        </p:nvSpPr>
        <p:spPr/>
        <p:txBody>
          <a:bodyPr/>
          <a:lstStyle/>
          <a:p>
            <a:r>
              <a:rPr lang="en-US" dirty="0"/>
              <a:t>Habitat Acquisition Card </a:t>
            </a:r>
          </a:p>
        </p:txBody>
      </p:sp>
      <p:sp>
        <p:nvSpPr>
          <p:cNvPr id="5" name="Content Placeholder 4">
            <a:extLst>
              <a:ext uri="{FF2B5EF4-FFF2-40B4-BE49-F238E27FC236}">
                <a16:creationId xmlns:a16="http://schemas.microsoft.com/office/drawing/2014/main" id="{A04ED66F-7BC5-48C4-887F-EC3FC457B00F}"/>
              </a:ext>
            </a:extLst>
          </p:cNvPr>
          <p:cNvSpPr>
            <a:spLocks noGrp="1"/>
          </p:cNvSpPr>
          <p:nvPr>
            <p:ph idx="1"/>
          </p:nvPr>
        </p:nvSpPr>
        <p:spPr/>
        <p:txBody>
          <a:bodyPr>
            <a:normAutofit fontScale="77500" lnSpcReduction="20000"/>
          </a:bodyPr>
          <a:lstStyle/>
          <a:p>
            <a:pPr marL="0" indent="0">
              <a:buNone/>
            </a:pPr>
            <a:r>
              <a:rPr lang="en-US" sz="6000" dirty="0"/>
              <a:t>Habitat acquisition has increased the area of available and suitable habitat. Increase the herd by five times your dice roll. </a:t>
            </a:r>
          </a:p>
        </p:txBody>
      </p:sp>
    </p:spTree>
    <p:extLst>
      <p:ext uri="{BB962C8B-B14F-4D97-AF65-F5344CB8AC3E}">
        <p14:creationId xmlns:p14="http://schemas.microsoft.com/office/powerpoint/2010/main" val="107119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3AF34-BF2B-452B-A167-D5F314EFAE4A}"/>
              </a:ext>
            </a:extLst>
          </p:cNvPr>
          <p:cNvSpPr>
            <a:spLocks noGrp="1"/>
          </p:cNvSpPr>
          <p:nvPr>
            <p:ph type="title"/>
          </p:nvPr>
        </p:nvSpPr>
        <p:spPr/>
        <p:txBody>
          <a:bodyPr/>
          <a:lstStyle/>
          <a:p>
            <a:r>
              <a:rPr lang="en-US" dirty="0"/>
              <a:t>Predator Card</a:t>
            </a:r>
          </a:p>
        </p:txBody>
      </p:sp>
      <p:sp>
        <p:nvSpPr>
          <p:cNvPr id="3" name="Content Placeholder 2">
            <a:extLst>
              <a:ext uri="{FF2B5EF4-FFF2-40B4-BE49-F238E27FC236}">
                <a16:creationId xmlns:a16="http://schemas.microsoft.com/office/drawing/2014/main" id="{5FC43628-8554-48A4-B15C-ED12EC0C96ED}"/>
              </a:ext>
            </a:extLst>
          </p:cNvPr>
          <p:cNvSpPr>
            <a:spLocks noGrp="1"/>
          </p:cNvSpPr>
          <p:nvPr>
            <p:ph idx="1"/>
          </p:nvPr>
        </p:nvSpPr>
        <p:spPr/>
        <p:txBody>
          <a:bodyPr>
            <a:normAutofit/>
          </a:bodyPr>
          <a:lstStyle/>
          <a:p>
            <a:pPr marL="0" indent="0">
              <a:buNone/>
            </a:pPr>
            <a:r>
              <a:rPr lang="en-US" sz="4800" dirty="0"/>
              <a:t>Predation has occurred, affecting the herd size. Decrease the herd size by the percentage equal to your roll. </a:t>
            </a:r>
          </a:p>
        </p:txBody>
      </p:sp>
    </p:spTree>
    <p:extLst>
      <p:ext uri="{BB962C8B-B14F-4D97-AF65-F5344CB8AC3E}">
        <p14:creationId xmlns:p14="http://schemas.microsoft.com/office/powerpoint/2010/main" val="42212489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ACF93-0325-4941-930F-76667BF662C3}"/>
              </a:ext>
            </a:extLst>
          </p:cNvPr>
          <p:cNvSpPr>
            <a:spLocks noGrp="1"/>
          </p:cNvSpPr>
          <p:nvPr>
            <p:ph type="title"/>
          </p:nvPr>
        </p:nvSpPr>
        <p:spPr/>
        <p:txBody>
          <a:bodyPr/>
          <a:lstStyle/>
          <a:p>
            <a:r>
              <a:rPr lang="en-US" dirty="0"/>
              <a:t>Habitat Improvement Card </a:t>
            </a:r>
          </a:p>
        </p:txBody>
      </p:sp>
      <p:sp>
        <p:nvSpPr>
          <p:cNvPr id="4" name="Content Placeholder 3">
            <a:extLst>
              <a:ext uri="{FF2B5EF4-FFF2-40B4-BE49-F238E27FC236}">
                <a16:creationId xmlns:a16="http://schemas.microsoft.com/office/drawing/2014/main" id="{114A5F27-26FF-4092-B4D7-40734E69AB1A}"/>
              </a:ext>
            </a:extLst>
          </p:cNvPr>
          <p:cNvSpPr>
            <a:spLocks noGrp="1"/>
          </p:cNvSpPr>
          <p:nvPr>
            <p:ph idx="1"/>
          </p:nvPr>
        </p:nvSpPr>
        <p:spPr/>
        <p:txBody>
          <a:bodyPr>
            <a:normAutofit fontScale="92500"/>
          </a:bodyPr>
          <a:lstStyle/>
          <a:p>
            <a:pPr marL="0" indent="0">
              <a:buNone/>
            </a:pPr>
            <a:r>
              <a:rPr lang="en-US" sz="4000" dirty="0"/>
              <a:t>(Specify what type of improvement) has been implemented, improving critical habitat. Increase herd by the number equal to five times your roll. </a:t>
            </a:r>
          </a:p>
        </p:txBody>
      </p:sp>
    </p:spTree>
    <p:extLst>
      <p:ext uri="{BB962C8B-B14F-4D97-AF65-F5344CB8AC3E}">
        <p14:creationId xmlns:p14="http://schemas.microsoft.com/office/powerpoint/2010/main" val="2047787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05842-98E8-418E-B57F-1CDC6F712D0A}"/>
              </a:ext>
            </a:extLst>
          </p:cNvPr>
          <p:cNvSpPr>
            <a:spLocks noGrp="1"/>
          </p:cNvSpPr>
          <p:nvPr>
            <p:ph type="title"/>
          </p:nvPr>
        </p:nvSpPr>
        <p:spPr/>
        <p:txBody>
          <a:bodyPr/>
          <a:lstStyle/>
          <a:p>
            <a:r>
              <a:rPr lang="en-US" dirty="0"/>
              <a:t>Habitat Alteration Card</a:t>
            </a:r>
          </a:p>
        </p:txBody>
      </p:sp>
      <p:sp>
        <p:nvSpPr>
          <p:cNvPr id="4" name="Content Placeholder 3">
            <a:extLst>
              <a:ext uri="{FF2B5EF4-FFF2-40B4-BE49-F238E27FC236}">
                <a16:creationId xmlns:a16="http://schemas.microsoft.com/office/drawing/2014/main" id="{5882CC6D-653C-4FEB-9F8E-A907FB8897A2}"/>
              </a:ext>
            </a:extLst>
          </p:cNvPr>
          <p:cNvSpPr>
            <a:spLocks noGrp="1"/>
          </p:cNvSpPr>
          <p:nvPr>
            <p:ph idx="1"/>
          </p:nvPr>
        </p:nvSpPr>
        <p:spPr/>
        <p:txBody>
          <a:bodyPr>
            <a:normAutofit/>
          </a:bodyPr>
          <a:lstStyle/>
          <a:p>
            <a:pPr marL="0" indent="0">
              <a:buNone/>
            </a:pPr>
            <a:r>
              <a:rPr lang="en-US" sz="3600" dirty="0"/>
              <a:t>(Specify what habitat alteration) has been implemented, altering critical habitat. Increase or decrease (choose which before rolling the die) the herd by the percentage equal to three times your roll. </a:t>
            </a:r>
          </a:p>
        </p:txBody>
      </p:sp>
    </p:spTree>
    <p:extLst>
      <p:ext uri="{BB962C8B-B14F-4D97-AF65-F5344CB8AC3E}">
        <p14:creationId xmlns:p14="http://schemas.microsoft.com/office/powerpoint/2010/main" val="14468892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B51A6-6EEE-4CB5-B021-C4CB81A0A207}"/>
              </a:ext>
            </a:extLst>
          </p:cNvPr>
          <p:cNvSpPr>
            <a:spLocks noGrp="1"/>
          </p:cNvSpPr>
          <p:nvPr>
            <p:ph type="title"/>
          </p:nvPr>
        </p:nvSpPr>
        <p:spPr/>
        <p:txBody>
          <a:bodyPr/>
          <a:lstStyle/>
          <a:p>
            <a:r>
              <a:rPr lang="en-US" dirty="0"/>
              <a:t>Hunting Card</a:t>
            </a:r>
          </a:p>
        </p:txBody>
      </p:sp>
      <p:sp>
        <p:nvSpPr>
          <p:cNvPr id="3" name="Content Placeholder 2">
            <a:extLst>
              <a:ext uri="{FF2B5EF4-FFF2-40B4-BE49-F238E27FC236}">
                <a16:creationId xmlns:a16="http://schemas.microsoft.com/office/drawing/2014/main" id="{BC761FBE-89CA-4AFD-9B33-2D9BA3B41356}"/>
              </a:ext>
            </a:extLst>
          </p:cNvPr>
          <p:cNvSpPr>
            <a:spLocks noGrp="1"/>
          </p:cNvSpPr>
          <p:nvPr>
            <p:ph idx="1"/>
          </p:nvPr>
        </p:nvSpPr>
        <p:spPr/>
        <p:txBody>
          <a:bodyPr>
            <a:normAutofit/>
          </a:bodyPr>
          <a:lstStyle/>
          <a:p>
            <a:pPr marL="0" indent="0">
              <a:buNone/>
            </a:pPr>
            <a:r>
              <a:rPr lang="en-US" sz="2800" dirty="0"/>
              <a:t>A request for a hunting season has been made. </a:t>
            </a:r>
          </a:p>
          <a:p>
            <a:pPr marL="0" indent="0">
              <a:buNone/>
            </a:pPr>
            <a:r>
              <a:rPr lang="en-US" sz="2800" dirty="0"/>
              <a:t>Do you wish to allow hunting in your area? </a:t>
            </a:r>
          </a:p>
          <a:p>
            <a:pPr marL="0" indent="0">
              <a:buNone/>
            </a:pPr>
            <a:r>
              <a:rPr lang="en-US" sz="2800" dirty="0"/>
              <a:t>If yes, decrease your herd by the percentage equal to five times your roll. If no, record no change in the size of your herd. </a:t>
            </a:r>
          </a:p>
        </p:txBody>
      </p:sp>
    </p:spTree>
    <p:extLst>
      <p:ext uri="{BB962C8B-B14F-4D97-AF65-F5344CB8AC3E}">
        <p14:creationId xmlns:p14="http://schemas.microsoft.com/office/powerpoint/2010/main" val="13563658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AB8BD-BEC1-48EE-BCFE-12A6FAFF950F}"/>
              </a:ext>
            </a:extLst>
          </p:cNvPr>
          <p:cNvSpPr>
            <a:spLocks noGrp="1"/>
          </p:cNvSpPr>
          <p:nvPr>
            <p:ph type="title"/>
          </p:nvPr>
        </p:nvSpPr>
        <p:spPr/>
        <p:txBody>
          <a:bodyPr/>
          <a:lstStyle/>
          <a:p>
            <a:r>
              <a:rPr lang="en-US" dirty="0"/>
              <a:t>Law Enforcement Card </a:t>
            </a:r>
          </a:p>
        </p:txBody>
      </p:sp>
      <p:sp>
        <p:nvSpPr>
          <p:cNvPr id="3" name="Content Placeholder 2">
            <a:extLst>
              <a:ext uri="{FF2B5EF4-FFF2-40B4-BE49-F238E27FC236}">
                <a16:creationId xmlns:a16="http://schemas.microsoft.com/office/drawing/2014/main" id="{22B35E6E-A778-40A9-A836-78381EF61D9F}"/>
              </a:ext>
            </a:extLst>
          </p:cNvPr>
          <p:cNvSpPr>
            <a:spLocks noGrp="1"/>
          </p:cNvSpPr>
          <p:nvPr>
            <p:ph idx="1"/>
          </p:nvPr>
        </p:nvSpPr>
        <p:spPr/>
        <p:txBody>
          <a:bodyPr>
            <a:normAutofit/>
          </a:bodyPr>
          <a:lstStyle/>
          <a:p>
            <a:pPr marL="0" indent="0">
              <a:buNone/>
            </a:pPr>
            <a:r>
              <a:rPr lang="en-US" sz="3600" dirty="0"/>
              <a:t>(Specify what) law enforcement activities have protected the herd against illegal actions like poaching. Increase the herd by the percentage equal to two times your roll. </a:t>
            </a:r>
          </a:p>
        </p:txBody>
      </p:sp>
    </p:spTree>
    <p:extLst>
      <p:ext uri="{BB962C8B-B14F-4D97-AF65-F5344CB8AC3E}">
        <p14:creationId xmlns:p14="http://schemas.microsoft.com/office/powerpoint/2010/main" val="38563856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CFF13-6846-4E30-8766-0F6F72945D70}"/>
              </a:ext>
            </a:extLst>
          </p:cNvPr>
          <p:cNvSpPr>
            <a:spLocks noGrp="1"/>
          </p:cNvSpPr>
          <p:nvPr>
            <p:ph type="title"/>
          </p:nvPr>
        </p:nvSpPr>
        <p:spPr/>
        <p:txBody>
          <a:bodyPr/>
          <a:lstStyle/>
          <a:p>
            <a:r>
              <a:rPr lang="en-US" dirty="0"/>
              <a:t>Education Card</a:t>
            </a:r>
          </a:p>
        </p:txBody>
      </p:sp>
      <p:sp>
        <p:nvSpPr>
          <p:cNvPr id="3" name="Content Placeholder 2">
            <a:extLst>
              <a:ext uri="{FF2B5EF4-FFF2-40B4-BE49-F238E27FC236}">
                <a16:creationId xmlns:a16="http://schemas.microsoft.com/office/drawing/2014/main" id="{71E16C0A-7FAD-4A4E-B044-4111FF9F2237}"/>
              </a:ext>
            </a:extLst>
          </p:cNvPr>
          <p:cNvSpPr>
            <a:spLocks noGrp="1"/>
          </p:cNvSpPr>
          <p:nvPr>
            <p:ph idx="1"/>
          </p:nvPr>
        </p:nvSpPr>
        <p:spPr/>
        <p:txBody>
          <a:bodyPr>
            <a:normAutofit fontScale="92500"/>
          </a:bodyPr>
          <a:lstStyle/>
          <a:p>
            <a:pPr marL="0" indent="0">
              <a:buNone/>
            </a:pPr>
            <a:r>
              <a:rPr lang="en-US" sz="3600" dirty="0"/>
              <a:t>(Specify what) education activities have led to an increased understanding of wildlife and habitat. Increase or decrease (students choose which before rolling) the herd by the percentage equal to two times your roll. </a:t>
            </a:r>
          </a:p>
        </p:txBody>
      </p:sp>
    </p:spTree>
    <p:extLst>
      <p:ext uri="{BB962C8B-B14F-4D97-AF65-F5344CB8AC3E}">
        <p14:creationId xmlns:p14="http://schemas.microsoft.com/office/powerpoint/2010/main" val="18545546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2E89D-2616-494C-A93A-809CDCEEDE4B}"/>
              </a:ext>
            </a:extLst>
          </p:cNvPr>
          <p:cNvSpPr>
            <a:spLocks noGrp="1"/>
          </p:cNvSpPr>
          <p:nvPr>
            <p:ph type="title"/>
          </p:nvPr>
        </p:nvSpPr>
        <p:spPr/>
        <p:txBody>
          <a:bodyPr/>
          <a:lstStyle/>
          <a:p>
            <a:r>
              <a:rPr lang="en-US" dirty="0"/>
              <a:t>Research Card</a:t>
            </a:r>
          </a:p>
        </p:txBody>
      </p:sp>
      <p:sp>
        <p:nvSpPr>
          <p:cNvPr id="3" name="Content Placeholder 2">
            <a:extLst>
              <a:ext uri="{FF2B5EF4-FFF2-40B4-BE49-F238E27FC236}">
                <a16:creationId xmlns:a16="http://schemas.microsoft.com/office/drawing/2014/main" id="{83CD8330-E28C-46C5-B03B-7A0B09487E0E}"/>
              </a:ext>
            </a:extLst>
          </p:cNvPr>
          <p:cNvSpPr>
            <a:spLocks noGrp="1"/>
          </p:cNvSpPr>
          <p:nvPr>
            <p:ph idx="1"/>
          </p:nvPr>
        </p:nvSpPr>
        <p:spPr/>
        <p:txBody>
          <a:bodyPr>
            <a:normAutofit/>
          </a:bodyPr>
          <a:lstStyle/>
          <a:p>
            <a:pPr marL="0" indent="0">
              <a:buNone/>
            </a:pPr>
            <a:r>
              <a:rPr lang="en-US" sz="3200" dirty="0"/>
              <a:t>(Specify what) research has been successfully accomplished. Increase or decrease (choose which before rolling) the herd by two times your roll. </a:t>
            </a:r>
          </a:p>
        </p:txBody>
      </p:sp>
    </p:spTree>
    <p:extLst>
      <p:ext uri="{BB962C8B-B14F-4D97-AF65-F5344CB8AC3E}">
        <p14:creationId xmlns:p14="http://schemas.microsoft.com/office/powerpoint/2010/main" val="27886855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5EEC7-2C75-43CE-A18A-21CC17C2702A}"/>
              </a:ext>
            </a:extLst>
          </p:cNvPr>
          <p:cNvSpPr>
            <a:spLocks noGrp="1"/>
          </p:cNvSpPr>
          <p:nvPr>
            <p:ph type="title"/>
          </p:nvPr>
        </p:nvSpPr>
        <p:spPr/>
        <p:txBody>
          <a:bodyPr/>
          <a:lstStyle/>
          <a:p>
            <a:r>
              <a:rPr lang="en-US" dirty="0"/>
              <a:t>Habitat Restoration Card</a:t>
            </a:r>
          </a:p>
        </p:txBody>
      </p:sp>
      <p:sp>
        <p:nvSpPr>
          <p:cNvPr id="3" name="Content Placeholder 2">
            <a:extLst>
              <a:ext uri="{FF2B5EF4-FFF2-40B4-BE49-F238E27FC236}">
                <a16:creationId xmlns:a16="http://schemas.microsoft.com/office/drawing/2014/main" id="{9871B080-1697-4F8D-B85C-18D56082ACBB}"/>
              </a:ext>
            </a:extLst>
          </p:cNvPr>
          <p:cNvSpPr>
            <a:spLocks noGrp="1"/>
          </p:cNvSpPr>
          <p:nvPr>
            <p:ph idx="1"/>
          </p:nvPr>
        </p:nvSpPr>
        <p:spPr/>
        <p:txBody>
          <a:bodyPr>
            <a:normAutofit/>
          </a:bodyPr>
          <a:lstStyle/>
          <a:p>
            <a:pPr marL="0" indent="0">
              <a:buNone/>
            </a:pPr>
            <a:r>
              <a:rPr lang="en-US" sz="3200" dirty="0"/>
              <a:t>(Specify what) has been implemented, altering critical habitat. Increase the herd by the percentage equal to 5x your roll. </a:t>
            </a:r>
          </a:p>
        </p:txBody>
      </p:sp>
    </p:spTree>
    <p:extLst>
      <p:ext uri="{BB962C8B-B14F-4D97-AF65-F5344CB8AC3E}">
        <p14:creationId xmlns:p14="http://schemas.microsoft.com/office/powerpoint/2010/main" val="23035932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E2C43-12C1-4E85-9244-39E06477CFAC}"/>
              </a:ext>
            </a:extLst>
          </p:cNvPr>
          <p:cNvSpPr>
            <a:spLocks noGrp="1"/>
          </p:cNvSpPr>
          <p:nvPr>
            <p:ph type="title"/>
          </p:nvPr>
        </p:nvSpPr>
        <p:spPr/>
        <p:txBody>
          <a:bodyPr/>
          <a:lstStyle/>
          <a:p>
            <a:r>
              <a:rPr lang="en-US" dirty="0"/>
              <a:t>Habitat Alteration Card</a:t>
            </a:r>
          </a:p>
        </p:txBody>
      </p:sp>
      <p:sp>
        <p:nvSpPr>
          <p:cNvPr id="3" name="Content Placeholder 2">
            <a:extLst>
              <a:ext uri="{FF2B5EF4-FFF2-40B4-BE49-F238E27FC236}">
                <a16:creationId xmlns:a16="http://schemas.microsoft.com/office/drawing/2014/main" id="{3F5F90EA-0217-4851-825C-87F9EB0C7BB8}"/>
              </a:ext>
            </a:extLst>
          </p:cNvPr>
          <p:cNvSpPr>
            <a:spLocks noGrp="1"/>
          </p:cNvSpPr>
          <p:nvPr>
            <p:ph idx="1"/>
          </p:nvPr>
        </p:nvSpPr>
        <p:spPr/>
        <p:txBody>
          <a:bodyPr>
            <a:normAutofit/>
          </a:bodyPr>
          <a:lstStyle/>
          <a:p>
            <a:pPr marL="0" indent="0">
              <a:buNone/>
            </a:pPr>
            <a:r>
              <a:rPr lang="en-US" sz="3200" dirty="0"/>
              <a:t>(Specify what) has been implemented, altering critical habitat. Increase or decrease (choose which before rolling) the herd by the percentage equal to three times your roll. </a:t>
            </a:r>
          </a:p>
        </p:txBody>
      </p:sp>
    </p:spTree>
    <p:extLst>
      <p:ext uri="{BB962C8B-B14F-4D97-AF65-F5344CB8AC3E}">
        <p14:creationId xmlns:p14="http://schemas.microsoft.com/office/powerpoint/2010/main" val="1552061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C0A96-6FE6-40DF-B9BE-36254925EB77}"/>
              </a:ext>
            </a:extLst>
          </p:cNvPr>
          <p:cNvSpPr>
            <a:spLocks noGrp="1"/>
          </p:cNvSpPr>
          <p:nvPr>
            <p:ph type="title"/>
          </p:nvPr>
        </p:nvSpPr>
        <p:spPr/>
        <p:txBody>
          <a:bodyPr/>
          <a:lstStyle/>
          <a:p>
            <a:r>
              <a:rPr lang="en-US" dirty="0"/>
              <a:t>Habitat Loss Card</a:t>
            </a:r>
          </a:p>
        </p:txBody>
      </p:sp>
      <p:sp>
        <p:nvSpPr>
          <p:cNvPr id="3" name="Content Placeholder 2">
            <a:extLst>
              <a:ext uri="{FF2B5EF4-FFF2-40B4-BE49-F238E27FC236}">
                <a16:creationId xmlns:a16="http://schemas.microsoft.com/office/drawing/2014/main" id="{157DB9B5-3F8C-42B5-9E0F-815DD4DDD77C}"/>
              </a:ext>
            </a:extLst>
          </p:cNvPr>
          <p:cNvSpPr>
            <a:spLocks noGrp="1"/>
          </p:cNvSpPr>
          <p:nvPr>
            <p:ph idx="1"/>
          </p:nvPr>
        </p:nvSpPr>
        <p:spPr/>
        <p:txBody>
          <a:bodyPr>
            <a:normAutofit/>
          </a:bodyPr>
          <a:lstStyle/>
          <a:p>
            <a:pPr marL="0" indent="0">
              <a:buNone/>
            </a:pPr>
            <a:r>
              <a:rPr lang="en-US" sz="4400" dirty="0"/>
              <a:t>(Specify what) has resulted in a loss of critical habitat for the herd. Decrease the herd by the number equal to five times your roll. </a:t>
            </a:r>
          </a:p>
        </p:txBody>
      </p:sp>
    </p:spTree>
    <p:extLst>
      <p:ext uri="{BB962C8B-B14F-4D97-AF65-F5344CB8AC3E}">
        <p14:creationId xmlns:p14="http://schemas.microsoft.com/office/powerpoint/2010/main" val="276919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426A6-287F-438B-9C9A-F4774A29F06C}"/>
              </a:ext>
            </a:extLst>
          </p:cNvPr>
          <p:cNvSpPr>
            <a:spLocks noGrp="1"/>
          </p:cNvSpPr>
          <p:nvPr>
            <p:ph type="title"/>
          </p:nvPr>
        </p:nvSpPr>
        <p:spPr/>
        <p:txBody>
          <a:bodyPr/>
          <a:lstStyle/>
          <a:p>
            <a:r>
              <a:rPr lang="en-US" dirty="0"/>
              <a:t>Weather Card</a:t>
            </a:r>
          </a:p>
        </p:txBody>
      </p:sp>
      <p:sp>
        <p:nvSpPr>
          <p:cNvPr id="3" name="Content Placeholder 2">
            <a:extLst>
              <a:ext uri="{FF2B5EF4-FFF2-40B4-BE49-F238E27FC236}">
                <a16:creationId xmlns:a16="http://schemas.microsoft.com/office/drawing/2014/main" id="{A04CE56B-FE86-4638-9E59-063C036D723E}"/>
              </a:ext>
            </a:extLst>
          </p:cNvPr>
          <p:cNvSpPr>
            <a:spLocks noGrp="1"/>
          </p:cNvSpPr>
          <p:nvPr>
            <p:ph idx="1"/>
          </p:nvPr>
        </p:nvSpPr>
        <p:spPr/>
        <p:txBody>
          <a:bodyPr>
            <a:normAutofit/>
          </a:bodyPr>
          <a:lstStyle/>
          <a:p>
            <a:pPr marL="0" indent="0">
              <a:buNone/>
            </a:pPr>
            <a:r>
              <a:rPr lang="en-US" sz="4000" dirty="0"/>
              <a:t>(Specify what) has had a serious negative impact on the survival of the herd. Decrease your herd by the percentage equal to five times your roll. </a:t>
            </a:r>
          </a:p>
        </p:txBody>
      </p:sp>
    </p:spTree>
    <p:extLst>
      <p:ext uri="{BB962C8B-B14F-4D97-AF65-F5344CB8AC3E}">
        <p14:creationId xmlns:p14="http://schemas.microsoft.com/office/powerpoint/2010/main" val="4024257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4203D-1781-471E-A7DA-F022D360D3F4}"/>
              </a:ext>
            </a:extLst>
          </p:cNvPr>
          <p:cNvSpPr>
            <a:spLocks noGrp="1"/>
          </p:cNvSpPr>
          <p:nvPr>
            <p:ph type="title"/>
          </p:nvPr>
        </p:nvSpPr>
        <p:spPr/>
        <p:txBody>
          <a:bodyPr/>
          <a:lstStyle/>
          <a:p>
            <a:r>
              <a:rPr lang="en-US" dirty="0"/>
              <a:t>Habitat Destruction Card</a:t>
            </a:r>
          </a:p>
        </p:txBody>
      </p:sp>
      <p:sp>
        <p:nvSpPr>
          <p:cNvPr id="3" name="Content Placeholder 2">
            <a:extLst>
              <a:ext uri="{FF2B5EF4-FFF2-40B4-BE49-F238E27FC236}">
                <a16:creationId xmlns:a16="http://schemas.microsoft.com/office/drawing/2014/main" id="{7408EA57-A759-4065-993C-5DF569E7F646}"/>
              </a:ext>
            </a:extLst>
          </p:cNvPr>
          <p:cNvSpPr>
            <a:spLocks noGrp="1"/>
          </p:cNvSpPr>
          <p:nvPr>
            <p:ph idx="1"/>
          </p:nvPr>
        </p:nvSpPr>
        <p:spPr/>
        <p:txBody>
          <a:bodyPr>
            <a:normAutofit/>
          </a:bodyPr>
          <a:lstStyle/>
          <a:p>
            <a:pPr marL="0" indent="0">
              <a:buNone/>
            </a:pPr>
            <a:r>
              <a:rPr lang="en-US" sz="4400" dirty="0"/>
              <a:t>(Specify what) has occurred, destroying critical habitat. Decrease the herd size by the number equal to five times your roll. </a:t>
            </a:r>
          </a:p>
        </p:txBody>
      </p:sp>
    </p:spTree>
    <p:extLst>
      <p:ext uri="{BB962C8B-B14F-4D97-AF65-F5344CB8AC3E}">
        <p14:creationId xmlns:p14="http://schemas.microsoft.com/office/powerpoint/2010/main" val="1628856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C0A96-6FE6-40DF-B9BE-36254925EB77}"/>
              </a:ext>
            </a:extLst>
          </p:cNvPr>
          <p:cNvSpPr>
            <a:spLocks noGrp="1"/>
          </p:cNvSpPr>
          <p:nvPr>
            <p:ph type="title"/>
          </p:nvPr>
        </p:nvSpPr>
        <p:spPr/>
        <p:txBody>
          <a:bodyPr/>
          <a:lstStyle/>
          <a:p>
            <a:r>
              <a:rPr lang="en-US" dirty="0"/>
              <a:t>Habitat Degradation Card</a:t>
            </a:r>
          </a:p>
        </p:txBody>
      </p:sp>
      <p:sp>
        <p:nvSpPr>
          <p:cNvPr id="3" name="Content Placeholder 2">
            <a:extLst>
              <a:ext uri="{FF2B5EF4-FFF2-40B4-BE49-F238E27FC236}">
                <a16:creationId xmlns:a16="http://schemas.microsoft.com/office/drawing/2014/main" id="{157DB9B5-3F8C-42B5-9E0F-815DD4DDD77C}"/>
              </a:ext>
            </a:extLst>
          </p:cNvPr>
          <p:cNvSpPr>
            <a:spLocks noGrp="1"/>
          </p:cNvSpPr>
          <p:nvPr>
            <p:ph idx="1"/>
          </p:nvPr>
        </p:nvSpPr>
        <p:spPr/>
        <p:txBody>
          <a:bodyPr>
            <a:normAutofit/>
          </a:bodyPr>
          <a:lstStyle/>
          <a:p>
            <a:pPr marL="0" indent="0">
              <a:buNone/>
            </a:pPr>
            <a:r>
              <a:rPr lang="en-US" sz="4400" dirty="0"/>
              <a:t>(Specify what) has occurred, damaging critical habitat. Decrease the herd by the number equal to three times your roll. </a:t>
            </a:r>
          </a:p>
        </p:txBody>
      </p:sp>
    </p:spTree>
    <p:extLst>
      <p:ext uri="{BB962C8B-B14F-4D97-AF65-F5344CB8AC3E}">
        <p14:creationId xmlns:p14="http://schemas.microsoft.com/office/powerpoint/2010/main" val="3708238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3AF34-BF2B-452B-A167-D5F314EFAE4A}"/>
              </a:ext>
            </a:extLst>
          </p:cNvPr>
          <p:cNvSpPr>
            <a:spLocks noGrp="1"/>
          </p:cNvSpPr>
          <p:nvPr>
            <p:ph type="title"/>
          </p:nvPr>
        </p:nvSpPr>
        <p:spPr/>
        <p:txBody>
          <a:bodyPr/>
          <a:lstStyle/>
          <a:p>
            <a:r>
              <a:rPr lang="en-US" dirty="0"/>
              <a:t>Weather Card</a:t>
            </a:r>
          </a:p>
        </p:txBody>
      </p:sp>
      <p:sp>
        <p:nvSpPr>
          <p:cNvPr id="3" name="Content Placeholder 2">
            <a:extLst>
              <a:ext uri="{FF2B5EF4-FFF2-40B4-BE49-F238E27FC236}">
                <a16:creationId xmlns:a16="http://schemas.microsoft.com/office/drawing/2014/main" id="{5FC43628-8554-48A4-B15C-ED12EC0C96ED}"/>
              </a:ext>
            </a:extLst>
          </p:cNvPr>
          <p:cNvSpPr>
            <a:spLocks noGrp="1"/>
          </p:cNvSpPr>
          <p:nvPr>
            <p:ph idx="1"/>
          </p:nvPr>
        </p:nvSpPr>
        <p:spPr/>
        <p:txBody>
          <a:bodyPr>
            <a:normAutofit/>
          </a:bodyPr>
          <a:lstStyle/>
          <a:p>
            <a:pPr marL="0" indent="0">
              <a:buNone/>
            </a:pPr>
            <a:r>
              <a:rPr lang="en-US" sz="4000" dirty="0"/>
              <a:t>(Specify what) has had a dramatic positive impact on the survival of the herd. Increase your herd by the percentage equal to five times your roll. </a:t>
            </a:r>
          </a:p>
        </p:txBody>
      </p:sp>
    </p:spTree>
    <p:extLst>
      <p:ext uri="{BB962C8B-B14F-4D97-AF65-F5344CB8AC3E}">
        <p14:creationId xmlns:p14="http://schemas.microsoft.com/office/powerpoint/2010/main" val="1727723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C0A96-6FE6-40DF-B9BE-36254925EB77}"/>
              </a:ext>
            </a:extLst>
          </p:cNvPr>
          <p:cNvSpPr>
            <a:spLocks noGrp="1"/>
          </p:cNvSpPr>
          <p:nvPr>
            <p:ph type="title"/>
          </p:nvPr>
        </p:nvSpPr>
        <p:spPr/>
        <p:txBody>
          <a:bodyPr/>
          <a:lstStyle/>
          <a:p>
            <a:r>
              <a:rPr lang="en-US" dirty="0"/>
              <a:t>Habitat Loss Card</a:t>
            </a:r>
          </a:p>
        </p:txBody>
      </p:sp>
      <p:sp>
        <p:nvSpPr>
          <p:cNvPr id="3" name="Content Placeholder 2">
            <a:extLst>
              <a:ext uri="{FF2B5EF4-FFF2-40B4-BE49-F238E27FC236}">
                <a16:creationId xmlns:a16="http://schemas.microsoft.com/office/drawing/2014/main" id="{157DB9B5-3F8C-42B5-9E0F-815DD4DDD77C}"/>
              </a:ext>
            </a:extLst>
          </p:cNvPr>
          <p:cNvSpPr>
            <a:spLocks noGrp="1"/>
          </p:cNvSpPr>
          <p:nvPr>
            <p:ph idx="1"/>
          </p:nvPr>
        </p:nvSpPr>
        <p:spPr/>
        <p:txBody>
          <a:bodyPr>
            <a:normAutofit/>
          </a:bodyPr>
          <a:lstStyle/>
          <a:p>
            <a:pPr marL="0" indent="0">
              <a:buNone/>
            </a:pPr>
            <a:r>
              <a:rPr lang="en-US" sz="4400" dirty="0"/>
              <a:t>(Specify what) has resulted in a loss of critical habitat for the herd. Decrease the herd by the number equal to five times your roll. </a:t>
            </a:r>
          </a:p>
        </p:txBody>
      </p:sp>
    </p:spTree>
    <p:extLst>
      <p:ext uri="{BB962C8B-B14F-4D97-AF65-F5344CB8AC3E}">
        <p14:creationId xmlns:p14="http://schemas.microsoft.com/office/powerpoint/2010/main" val="34721913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ppt/theme/theme2.xml><?xml version="1.0" encoding="utf-8"?>
<a:theme xmlns:a="http://schemas.openxmlformats.org/drawingml/2006/main" name="1_Savon">
  <a:themeElements>
    <a:clrScheme name="Savon">
      <a:dk1>
        <a:sysClr val="windowText" lastClr="000000"/>
      </a:dk1>
      <a:lt1>
        <a:sysClr val="window" lastClr="FFFFFF"/>
      </a:lt1>
      <a:dk2>
        <a:srgbClr val="373545"/>
      </a:dk2>
      <a:lt2>
        <a:srgbClr val="BCD0E0"/>
      </a:lt2>
      <a:accent1>
        <a:srgbClr val="3494BA"/>
      </a:accent1>
      <a:accent2>
        <a:srgbClr val="58B6C0"/>
      </a:accent2>
      <a:accent3>
        <a:srgbClr val="75BDA7"/>
      </a:accent3>
      <a:accent4>
        <a:srgbClr val="7A8C8E"/>
      </a:accent4>
      <a:accent5>
        <a:srgbClr val="84ACB6"/>
      </a:accent5>
      <a:accent6>
        <a:srgbClr val="6793CD"/>
      </a:accent6>
      <a:hlink>
        <a:srgbClr val="6B9F25"/>
      </a:hlink>
      <a:folHlink>
        <a:srgbClr val="9F6715"/>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913DB040-6816-4415-960D-8178C785755E}"/>
    </a:ext>
  </a:extLst>
</a:theme>
</file>

<file path=ppt/theme/theme3.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TM03457510[[fn=Savon]]</Template>
  <TotalTime>63</TotalTime>
  <Words>1356</Words>
  <Application>Microsoft Office PowerPoint</Application>
  <PresentationFormat>Widescreen</PresentationFormat>
  <Paragraphs>96</Paragraphs>
  <Slides>37</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37</vt:i4>
      </vt:variant>
    </vt:vector>
  </HeadingPairs>
  <TitlesOfParts>
    <vt:vector size="45" baseType="lpstr">
      <vt:lpstr>Arial</vt:lpstr>
      <vt:lpstr>Century Gothic</vt:lpstr>
      <vt:lpstr>MS Shell Dlg 2</vt:lpstr>
      <vt:lpstr>Wingdings</vt:lpstr>
      <vt:lpstr>Wingdings 3</vt:lpstr>
      <vt:lpstr>Savon</vt:lpstr>
      <vt:lpstr>1_Savon</vt:lpstr>
      <vt:lpstr>Madison</vt:lpstr>
      <vt:lpstr>Habitat Destruction Card</vt:lpstr>
      <vt:lpstr>Habitat Loss Card</vt:lpstr>
      <vt:lpstr>Predator Card</vt:lpstr>
      <vt:lpstr>Habitat Loss Card</vt:lpstr>
      <vt:lpstr>Weather Card</vt:lpstr>
      <vt:lpstr>Habitat Destruction Card</vt:lpstr>
      <vt:lpstr>Habitat Degradation Card</vt:lpstr>
      <vt:lpstr>Weather Card</vt:lpstr>
      <vt:lpstr>Habitat Loss Card</vt:lpstr>
      <vt:lpstr>Weather Card</vt:lpstr>
      <vt:lpstr>Habitat Degradation Card</vt:lpstr>
      <vt:lpstr>Habitat Loss Card</vt:lpstr>
      <vt:lpstr>Habitat Degradation Card</vt:lpstr>
      <vt:lpstr>Poaching Card </vt:lpstr>
      <vt:lpstr>Habitat Loss Card</vt:lpstr>
      <vt:lpstr>Habitat Degradation Card</vt:lpstr>
      <vt:lpstr>Disease Card</vt:lpstr>
      <vt:lpstr>Weather Card</vt:lpstr>
      <vt:lpstr>Average Year</vt:lpstr>
      <vt:lpstr>Average Year</vt:lpstr>
      <vt:lpstr>Excellent Year</vt:lpstr>
      <vt:lpstr>Average Year</vt:lpstr>
      <vt:lpstr>Average Year</vt:lpstr>
      <vt:lpstr>Average Year</vt:lpstr>
      <vt:lpstr>Average Year</vt:lpstr>
      <vt:lpstr>Excellent Year</vt:lpstr>
      <vt:lpstr>Average Year</vt:lpstr>
      <vt:lpstr>Average Year</vt:lpstr>
      <vt:lpstr>Habitat Acquisition Card </vt:lpstr>
      <vt:lpstr>Habitat Improvement Card </vt:lpstr>
      <vt:lpstr>Habitat Alteration Card</vt:lpstr>
      <vt:lpstr>Hunting Card</vt:lpstr>
      <vt:lpstr>Law Enforcement Card </vt:lpstr>
      <vt:lpstr>Education Card</vt:lpstr>
      <vt:lpstr>Research Card</vt:lpstr>
      <vt:lpstr>Habitat Restoration Card</vt:lpstr>
      <vt:lpstr>Habitat Alteration Card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Poaching Card</dc:title>
  <dc:creator>Davis, Aubrey</dc:creator>
  <cp:lastModifiedBy>Aubrey Davis</cp:lastModifiedBy>
  <cp:revision>3</cp:revision>
  <dcterms:created xsi:type="dcterms:W3CDTF">2020-07-23T20:53:14Z</dcterms:created>
  <dcterms:modified xsi:type="dcterms:W3CDTF">2020-07-24T14:09:31Z</dcterms:modified>
</cp:coreProperties>
</file>