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7" r:id="rId2"/>
    <p:sldId id="275" r:id="rId3"/>
    <p:sldId id="284" r:id="rId4"/>
    <p:sldId id="280" r:id="rId5"/>
    <p:sldId id="285" r:id="rId6"/>
    <p:sldId id="286" r:id="rId7"/>
    <p:sldId id="276" r:id="rId8"/>
    <p:sldId id="288"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9">
          <p15:clr>
            <a:srgbClr val="A4A3A4"/>
          </p15:clr>
        </p15:guide>
        <p15:guide id="2" pos="3805">
          <p15:clr>
            <a:srgbClr val="A4A3A4"/>
          </p15:clr>
        </p15:guide>
        <p15:guide id="3" pos="3277">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an Saville" initials="SS" lastIdx="2" clrIdx="0">
    <p:extLst/>
  </p:cmAuthor>
  <p:cmAuthor id="2" name="Camille Breland" initials="CB" lastIdx="2" clrIdx="1">
    <p:extLst/>
  </p:cmAuthor>
  <p:cmAuthor id="3" name="Logan Cantu" initials="LC" lastIdx="0" clrIdx="2"/>
  <p:cmAuthor id="4" name="Ryan Evans" initials="RE" lastIdx="5" clrIdx="3">
    <p:extLst>
      <p:ext uri="{19B8F6BF-5375-455C-9EA6-DF929625EA0E}">
        <p15:presenceInfo xmlns:p15="http://schemas.microsoft.com/office/powerpoint/2012/main" userId="S-1-5-21-776561741-1547161642-682003330-758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AAAA"/>
    <a:srgbClr val="51534A"/>
    <a:srgbClr val="9BD3DD"/>
    <a:srgbClr val="14496A"/>
    <a:srgbClr val="8F99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8" autoAdjust="0"/>
    <p:restoredTop sz="71584" autoAdjust="0"/>
  </p:normalViewPr>
  <p:slideViewPr>
    <p:cSldViewPr snapToGrid="0">
      <p:cViewPr varScale="1">
        <p:scale>
          <a:sx n="59" d="100"/>
          <a:sy n="59" d="100"/>
        </p:scale>
        <p:origin x="1344" y="67"/>
      </p:cViewPr>
      <p:guideLst>
        <p:guide orient="horz" pos="4319"/>
        <p:guide pos="3805"/>
        <p:guide pos="3277"/>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65" d="100"/>
          <a:sy n="65" d="100"/>
        </p:scale>
        <p:origin x="308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AAB741-B241-447F-A9F9-E29CA0D836E3}" type="datetimeFigureOut">
              <a:rPr lang="en-US" smtClean="0"/>
              <a:t>12/6/2017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B9A607-982E-4755-9DFB-436EB2198091}" type="slidenum">
              <a:rPr lang="en-US" smtClean="0"/>
              <a:t>‹#›</a:t>
            </a:fld>
            <a:endParaRPr lang="en-US"/>
          </a:p>
        </p:txBody>
      </p:sp>
    </p:spTree>
    <p:extLst>
      <p:ext uri="{BB962C8B-B14F-4D97-AF65-F5344CB8AC3E}">
        <p14:creationId xmlns:p14="http://schemas.microsoft.com/office/powerpoint/2010/main" val="3542625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Launched</a:t>
            </a:r>
            <a:r>
              <a:rPr lang="en-US" baseline="0" dirty="0" smtClean="0"/>
              <a:t> in 2017, the Alliance for America’s Fish &amp; Wildlife seeks to pass the Recovering America’s Wildlife Act – introduced into Congress in late October by Representatives Jeff </a:t>
            </a:r>
            <a:r>
              <a:rPr lang="en-US" baseline="0" dirty="0" err="1" smtClean="0"/>
              <a:t>Fortenberry</a:t>
            </a:r>
            <a:r>
              <a:rPr lang="en-US" baseline="0" dirty="0" smtClean="0"/>
              <a:t> (R-NE) and Debbie Dingell (D-MI). </a:t>
            </a:r>
          </a:p>
          <a:p>
            <a:endParaRPr lang="en-US" baseline="0" dirty="0" smtClean="0"/>
          </a:p>
          <a:p>
            <a:r>
              <a:rPr lang="en-US" sz="1200" b="0" i="0" kern="1200" dirty="0" smtClean="0">
                <a:solidFill>
                  <a:schemeClr val="tx1"/>
                </a:solidFill>
                <a:effectLst/>
                <a:latin typeface="+mn-lt"/>
                <a:ea typeface="+mn-ea"/>
                <a:cs typeface="+mn-cs"/>
              </a:rPr>
              <a:t>The Alliance for America’s Fish &amp; Wildlife’s purpose is to create a 21st century funding model for much needed conservation of our most precious natural resources, our fish and wildlife.</a:t>
            </a:r>
            <a:endParaRPr lang="en-US" dirty="0"/>
          </a:p>
        </p:txBody>
      </p:sp>
      <p:sp>
        <p:nvSpPr>
          <p:cNvPr id="4" name="Slide Number Placeholder 3"/>
          <p:cNvSpPr>
            <a:spLocks noGrp="1"/>
          </p:cNvSpPr>
          <p:nvPr>
            <p:ph type="sldNum" sz="quarter" idx="10"/>
          </p:nvPr>
        </p:nvSpPr>
        <p:spPr/>
        <p:txBody>
          <a:bodyPr/>
          <a:lstStyle/>
          <a:p>
            <a:fld id="{70B9A607-982E-4755-9DFB-436EB2198091}" type="slidenum">
              <a:rPr lang="en-US" smtClean="0"/>
              <a:t>1</a:t>
            </a:fld>
            <a:endParaRPr lang="en-US"/>
          </a:p>
        </p:txBody>
      </p:sp>
    </p:spTree>
    <p:extLst>
      <p:ext uri="{BB962C8B-B14F-4D97-AF65-F5344CB8AC3E}">
        <p14:creationId xmlns:p14="http://schemas.microsoft.com/office/powerpoint/2010/main" val="2686310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Alliance</a:t>
            </a:r>
            <a:r>
              <a:rPr lang="en-US" baseline="0" dirty="0" smtClean="0"/>
              <a:t> was an outgrowth of the Blue Ribbon Panel on Sustaining America’s Diverse Fish &amp; Wildlife Resources, convened in 2014 </a:t>
            </a:r>
            <a:r>
              <a:rPr lang="en-US" sz="1200" b="0" i="0" u="none" strike="noStrike" kern="1200" baseline="0" dirty="0" smtClean="0">
                <a:solidFill>
                  <a:schemeClr val="tx1"/>
                </a:solidFill>
                <a:latin typeface="+mn-lt"/>
                <a:ea typeface="+mn-ea"/>
                <a:cs typeface="+mn-cs"/>
              </a:rPr>
              <a:t>to evaluate and understand the current conservation funding shortfall, and seeks to advance a 21st century funding solution for proactive conservation of our most precious natural resources, our fish and wildlife. The Alliance for America’s Fish &amp; Wildlife continues to grow out of the strong partnership created by the Blue Ribbon Panel, </a:t>
            </a:r>
            <a:r>
              <a:rPr lang="en-US" sz="1200" b="1" i="0" u="none" strike="noStrike" kern="1200" baseline="0" dirty="0" smtClean="0">
                <a:solidFill>
                  <a:schemeClr val="tx1"/>
                </a:solidFill>
                <a:latin typeface="+mn-lt"/>
                <a:ea typeface="+mn-ea"/>
                <a:cs typeface="+mn-cs"/>
              </a:rPr>
              <a:t>whose members represent the most diverse, unprecedented partnership, unified by a shared purpose, in conservation history.</a:t>
            </a:r>
          </a:p>
          <a:p>
            <a:endParaRPr lang="en-US" sz="1200" b="1"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Alliance includes members from the outdoor recreation retail and manufacturing sectors, the energy and automotive industries, scientists, private landowners, educational institutions, conservation organizations, sportsmen’s groups and state and federal fish and wildlife agencies. </a:t>
            </a:r>
          </a:p>
          <a:p>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t>The Alliance for America’s Fish &amp; Wildlife seeks to secure funding for the much needed proactive conservation of our most precious natural resources, our fish and wildlife. Our health and prosperity depend on it.</a:t>
            </a:r>
          </a:p>
          <a:p>
            <a:endParaRPr lang="en-US" dirty="0"/>
          </a:p>
        </p:txBody>
      </p:sp>
      <p:sp>
        <p:nvSpPr>
          <p:cNvPr id="4" name="Slide Number Placeholder 3"/>
          <p:cNvSpPr>
            <a:spLocks noGrp="1"/>
          </p:cNvSpPr>
          <p:nvPr>
            <p:ph type="sldNum" sz="quarter" idx="10"/>
          </p:nvPr>
        </p:nvSpPr>
        <p:spPr/>
        <p:txBody>
          <a:bodyPr/>
          <a:lstStyle/>
          <a:p>
            <a:fld id="{70B9A607-982E-4755-9DFB-436EB2198091}" type="slidenum">
              <a:rPr lang="en-US" smtClean="0"/>
              <a:t>2</a:t>
            </a:fld>
            <a:endParaRPr lang="en-US"/>
          </a:p>
        </p:txBody>
      </p:sp>
    </p:spTree>
    <p:extLst>
      <p:ext uri="{BB962C8B-B14F-4D97-AF65-F5344CB8AC3E}">
        <p14:creationId xmlns:p14="http://schemas.microsoft.com/office/powerpoint/2010/main" val="3342363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Recovering America’s Wildlife Act</a:t>
            </a:r>
            <a:r>
              <a:rPr lang="en-US" sz="1200" kern="1200" dirty="0" smtClean="0">
                <a:solidFill>
                  <a:schemeClr val="tx1"/>
                </a:solidFill>
                <a:effectLst/>
                <a:latin typeface="+mn-lt"/>
                <a:ea typeface="+mn-ea"/>
                <a:cs typeface="+mn-cs"/>
              </a:rPr>
              <a:t> is the most important conservation legislation in a generation. Thousands of American species</a:t>
            </a:r>
            <a:r>
              <a:rPr lang="en-US" sz="1200" kern="1200" baseline="0" dirty="0" smtClean="0">
                <a:solidFill>
                  <a:schemeClr val="tx1"/>
                </a:solidFill>
                <a:effectLst/>
                <a:latin typeface="+mn-lt"/>
                <a:ea typeface="+mn-ea"/>
                <a:cs typeface="+mn-cs"/>
              </a:rPr>
              <a:t> of fish &amp; wildlife are at harm for falling on the endangered species list.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currently costs the American public hundreds of millions of dollars each year to restore threatened and endangered species, costs that could be avoided or greatly reduced if proactive conservation measures were implemented first.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Proactive conservation is good for wildlife, good for taxpayers, good for business and good for our communities. The </a:t>
            </a:r>
            <a:r>
              <a:rPr lang="en-US" sz="1200" i="1" kern="1200" dirty="0" smtClean="0">
                <a:solidFill>
                  <a:schemeClr val="tx1"/>
                </a:solidFill>
                <a:effectLst/>
                <a:latin typeface="+mn-lt"/>
                <a:ea typeface="+mn-ea"/>
                <a:cs typeface="+mn-cs"/>
              </a:rPr>
              <a:t>Recovering America’s Wildlife Act</a:t>
            </a:r>
            <a:r>
              <a:rPr lang="en-US" sz="1200" kern="1200" dirty="0" smtClean="0">
                <a:solidFill>
                  <a:schemeClr val="tx1"/>
                </a:solidFill>
                <a:effectLst/>
                <a:latin typeface="+mn-lt"/>
                <a:ea typeface="+mn-ea"/>
                <a:cs typeface="+mn-cs"/>
              </a:rPr>
              <a:t> would provide the needed resources for proactive conservation nationwide.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 since enactment of the Pittman-Robertson and Dingell-Johnson acts, that provided critical funding for fish and wildlife on the brink of extinction, have we had an opportunity to pass legislation of such importance to protecting what is every American’s birthright—our great natural heritage. </a:t>
            </a:r>
          </a:p>
          <a:p>
            <a:endParaRPr lang="en-US" dirty="0"/>
          </a:p>
        </p:txBody>
      </p:sp>
      <p:sp>
        <p:nvSpPr>
          <p:cNvPr id="4" name="Slide Number Placeholder 3"/>
          <p:cNvSpPr>
            <a:spLocks noGrp="1"/>
          </p:cNvSpPr>
          <p:nvPr>
            <p:ph type="sldNum" sz="quarter" idx="10"/>
          </p:nvPr>
        </p:nvSpPr>
        <p:spPr/>
        <p:txBody>
          <a:bodyPr/>
          <a:lstStyle/>
          <a:p>
            <a:fld id="{70B9A607-982E-4755-9DFB-436EB2198091}" type="slidenum">
              <a:rPr lang="en-US" smtClean="0"/>
              <a:t>3</a:t>
            </a:fld>
            <a:endParaRPr lang="en-US"/>
          </a:p>
        </p:txBody>
      </p:sp>
    </p:spTree>
    <p:extLst>
      <p:ext uri="{BB962C8B-B14F-4D97-AF65-F5344CB8AC3E}">
        <p14:creationId xmlns:p14="http://schemas.microsoft.com/office/powerpoint/2010/main" val="436286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Alliance for America’s Fish &amp; Wildlife’s purpose is to create a 21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-century funding model for critically needed conservation of our nation’s most precious natural resources, our fish and wildlife.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effort has expanded out of the strong partnership created by the Blue Ribbon Panel, consisting of members representing the outdoor recreation, retail and manufacturing sector, the energy and automotive industries, private landowners, educational institutions, conservation organizations, sportsmen’s groups and state and federal fish and wildlife agencies.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It’s a bi-partisan effort that’s bringing parties from multiple industries, NGOs, academic institutions, and</a:t>
            </a:r>
            <a:r>
              <a:rPr lang="en-US" sz="1200" kern="1200" baseline="0" dirty="0" smtClean="0">
                <a:solidFill>
                  <a:schemeClr val="tx1"/>
                </a:solidFill>
                <a:effectLst/>
                <a:latin typeface="+mn-lt"/>
                <a:ea typeface="+mn-ea"/>
                <a:cs typeface="+mn-cs"/>
              </a:rPr>
              <a:t> governmental agencies to the table.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0B9A607-982E-4755-9DFB-436EB2198091}" type="slidenum">
              <a:rPr lang="en-US" smtClean="0"/>
              <a:t>4</a:t>
            </a:fld>
            <a:endParaRPr lang="en-US"/>
          </a:p>
        </p:txBody>
      </p:sp>
    </p:spTree>
    <p:extLst>
      <p:ext uri="{BB962C8B-B14F-4D97-AF65-F5344CB8AC3E}">
        <p14:creationId xmlns:p14="http://schemas.microsoft.com/office/powerpoint/2010/main" val="1848508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Congress requires each state and U.S. territory to develop a State Wildlife Action Plan – a proactive, comprehensive conservation strategy which examines health and recommends actions to conserve wildlife and vital habitat before they become more rare and costly to protect.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nearly 80 years, hunters and anglers have provided critical funding for state-based fish and wildlife conservation and increased funding will complement and augment their contributions. Existing hunter and angler sourced funding and the programs they support will not be affected.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State license fees and federal excise taxes help, but are not enough. There just is not enough money in the budget to implement these plans and that leaves our states without the ability to conserve all fish and wildlife.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bill will redirect $1.3 billion in existing royalties annually from the development of energy and mineral resources on federal lands and waters to conserve the full array of fish and wildlife. This solution will not require taxpayers or businesses to pay more, but instead allows all Americans to become investors in fish and wildlife conservation.</a:t>
            </a:r>
          </a:p>
          <a:p>
            <a:endParaRPr lang="en-US" dirty="0"/>
          </a:p>
        </p:txBody>
      </p:sp>
      <p:sp>
        <p:nvSpPr>
          <p:cNvPr id="4" name="Slide Number Placeholder 3"/>
          <p:cNvSpPr>
            <a:spLocks noGrp="1"/>
          </p:cNvSpPr>
          <p:nvPr>
            <p:ph type="sldNum" sz="quarter" idx="10"/>
          </p:nvPr>
        </p:nvSpPr>
        <p:spPr/>
        <p:txBody>
          <a:bodyPr/>
          <a:lstStyle/>
          <a:p>
            <a:fld id="{70B9A607-982E-4755-9DFB-436EB2198091}" type="slidenum">
              <a:rPr lang="en-US" smtClean="0"/>
              <a:t>5</a:t>
            </a:fld>
            <a:endParaRPr lang="en-US"/>
          </a:p>
        </p:txBody>
      </p:sp>
    </p:spTree>
    <p:extLst>
      <p:ext uri="{BB962C8B-B14F-4D97-AF65-F5344CB8AC3E}">
        <p14:creationId xmlns:p14="http://schemas.microsoft.com/office/powerpoint/2010/main" val="1023288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 national survey determined that each state needs an average of $26 million in new funding annually ($1.3 billion collectively) to effectively implement State Wildlife Action Plans to prevent species from becoming threatened or endangered. Current funding through State and Tribal Wildlife Grant Program funds only reaches a national total of $60 million, a shortfall of more than $1.2 billion annually.</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States would be required to provide at least 25% in nonfederal matching funds. The source of match can be monetary or in-kind contributions originating from state or local governments or private entities such as conservation organizations, universities, businesses, private landowners, or volunteers.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bipartisan Recovering America’s Wildlife Act establishes a 21st century funding model for the proactive conservation of fish and wildlife. The bill will redirect $1.3 billion in existing revenue annually from the development of energy and mineral resources on federal lands and waters to conserve a full array of fish and wildlife.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This mechanism will not require taxpayers or businesses to pay more, but instead allow all Americans to become investors in fish and wildlife conservation.</a:t>
            </a:r>
          </a:p>
          <a:p>
            <a:endParaRPr lang="en-US" dirty="0"/>
          </a:p>
        </p:txBody>
      </p:sp>
      <p:sp>
        <p:nvSpPr>
          <p:cNvPr id="4" name="Slide Number Placeholder 3"/>
          <p:cNvSpPr>
            <a:spLocks noGrp="1"/>
          </p:cNvSpPr>
          <p:nvPr>
            <p:ph type="sldNum" sz="quarter" idx="10"/>
          </p:nvPr>
        </p:nvSpPr>
        <p:spPr/>
        <p:txBody>
          <a:bodyPr/>
          <a:lstStyle/>
          <a:p>
            <a:fld id="{70B9A607-982E-4755-9DFB-436EB2198091}" type="slidenum">
              <a:rPr lang="en-US" smtClean="0"/>
              <a:t>6</a:t>
            </a:fld>
            <a:endParaRPr lang="en-US"/>
          </a:p>
        </p:txBody>
      </p:sp>
    </p:spTree>
    <p:extLst>
      <p:ext uri="{BB962C8B-B14F-4D97-AF65-F5344CB8AC3E}">
        <p14:creationId xmlns:p14="http://schemas.microsoft.com/office/powerpoint/2010/main" val="207141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Please join our quest to advance a 21st century conservation funding model by asking your U.S. Representative to co-sponsor the Recovering America’s Wildlife Act.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Tell your friends</a:t>
            </a:r>
            <a:r>
              <a:rPr lang="en-US" sz="1200" b="0" i="0" kern="1200" baseline="0" dirty="0" smtClean="0">
                <a:solidFill>
                  <a:schemeClr val="tx1"/>
                </a:solidFill>
                <a:effectLst/>
                <a:latin typeface="+mn-lt"/>
                <a:ea typeface="+mn-ea"/>
                <a:cs typeface="+mn-cs"/>
              </a:rPr>
              <a:t> and family to visit OurNatureUSA.com to write a letter of support for Recovering America’s Wildlife Act to their member of Congress.</a:t>
            </a:r>
            <a:endParaRPr lang="en-US" dirty="0"/>
          </a:p>
        </p:txBody>
      </p:sp>
      <p:sp>
        <p:nvSpPr>
          <p:cNvPr id="4" name="Slide Number Placeholder 3"/>
          <p:cNvSpPr>
            <a:spLocks noGrp="1"/>
          </p:cNvSpPr>
          <p:nvPr>
            <p:ph type="sldNum" sz="quarter" idx="10"/>
          </p:nvPr>
        </p:nvSpPr>
        <p:spPr/>
        <p:txBody>
          <a:bodyPr/>
          <a:lstStyle/>
          <a:p>
            <a:fld id="{70B9A607-982E-4755-9DFB-436EB2198091}" type="slidenum">
              <a:rPr lang="en-US" smtClean="0"/>
              <a:t>7</a:t>
            </a:fld>
            <a:endParaRPr lang="en-US"/>
          </a:p>
        </p:txBody>
      </p:sp>
    </p:spTree>
    <p:extLst>
      <p:ext uri="{BB962C8B-B14F-4D97-AF65-F5344CB8AC3E}">
        <p14:creationId xmlns:p14="http://schemas.microsoft.com/office/powerpoint/2010/main" val="91611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 the</a:t>
            </a:r>
            <a:r>
              <a:rPr lang="en-US" baseline="0" dirty="0" smtClean="0"/>
              <a:t> Alliance on social media – and please share posts on your organization or personal pages. We need every American to know about this historic and important legislation – and we need our members of Congress to act in favor of the bill. </a:t>
            </a:r>
            <a:endParaRPr lang="en-US" dirty="0"/>
          </a:p>
        </p:txBody>
      </p:sp>
      <p:sp>
        <p:nvSpPr>
          <p:cNvPr id="4" name="Slide Number Placeholder 3"/>
          <p:cNvSpPr>
            <a:spLocks noGrp="1"/>
          </p:cNvSpPr>
          <p:nvPr>
            <p:ph type="sldNum" sz="quarter" idx="10"/>
          </p:nvPr>
        </p:nvSpPr>
        <p:spPr/>
        <p:txBody>
          <a:bodyPr/>
          <a:lstStyle/>
          <a:p>
            <a:fld id="{70B9A607-982E-4755-9DFB-436EB2198091}" type="slidenum">
              <a:rPr lang="en-US" smtClean="0"/>
              <a:t>8</a:t>
            </a:fld>
            <a:endParaRPr lang="en-US"/>
          </a:p>
        </p:txBody>
      </p:sp>
    </p:spTree>
    <p:extLst>
      <p:ext uri="{BB962C8B-B14F-4D97-AF65-F5344CB8AC3E}">
        <p14:creationId xmlns:p14="http://schemas.microsoft.com/office/powerpoint/2010/main" val="2613634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1C9558-93D7-4E70-A8E1-539AEF798CC3}"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AFFDD4-B293-4642-83D2-514C7D2B6AEA}" type="slidenum">
              <a:rPr lang="en-US" smtClean="0"/>
              <a:t>‹#›</a:t>
            </a:fld>
            <a:endParaRPr lang="en-US"/>
          </a:p>
        </p:txBody>
      </p:sp>
    </p:spTree>
    <p:extLst>
      <p:ext uri="{BB962C8B-B14F-4D97-AF65-F5344CB8AC3E}">
        <p14:creationId xmlns:p14="http://schemas.microsoft.com/office/powerpoint/2010/main" val="3368320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1C9558-93D7-4E70-A8E1-539AEF798CC3}"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AFFDD4-B293-4642-83D2-514C7D2B6AEA}" type="slidenum">
              <a:rPr lang="en-US" smtClean="0"/>
              <a:t>‹#›</a:t>
            </a:fld>
            <a:endParaRPr lang="en-US"/>
          </a:p>
        </p:txBody>
      </p:sp>
    </p:spTree>
    <p:extLst>
      <p:ext uri="{BB962C8B-B14F-4D97-AF65-F5344CB8AC3E}">
        <p14:creationId xmlns:p14="http://schemas.microsoft.com/office/powerpoint/2010/main" val="4149364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1C9558-93D7-4E70-A8E1-539AEF798CC3}"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AFFDD4-B293-4642-83D2-514C7D2B6AEA}" type="slidenum">
              <a:rPr lang="en-US" smtClean="0"/>
              <a:t>‹#›</a:t>
            </a:fld>
            <a:endParaRPr lang="en-US"/>
          </a:p>
        </p:txBody>
      </p:sp>
    </p:spTree>
    <p:extLst>
      <p:ext uri="{BB962C8B-B14F-4D97-AF65-F5344CB8AC3E}">
        <p14:creationId xmlns:p14="http://schemas.microsoft.com/office/powerpoint/2010/main" val="2249022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terio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8825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1C9558-93D7-4E70-A8E1-539AEF798CC3}"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AFFDD4-B293-4642-83D2-514C7D2B6AEA}" type="slidenum">
              <a:rPr lang="en-US" smtClean="0"/>
              <a:t>‹#›</a:t>
            </a:fld>
            <a:endParaRPr lang="en-US"/>
          </a:p>
        </p:txBody>
      </p:sp>
    </p:spTree>
    <p:extLst>
      <p:ext uri="{BB962C8B-B14F-4D97-AF65-F5344CB8AC3E}">
        <p14:creationId xmlns:p14="http://schemas.microsoft.com/office/powerpoint/2010/main" val="633763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1C9558-93D7-4E70-A8E1-539AEF798CC3}"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AFFDD4-B293-4642-83D2-514C7D2B6AEA}" type="slidenum">
              <a:rPr lang="en-US" smtClean="0"/>
              <a:t>‹#›</a:t>
            </a:fld>
            <a:endParaRPr lang="en-US"/>
          </a:p>
        </p:txBody>
      </p:sp>
    </p:spTree>
    <p:extLst>
      <p:ext uri="{BB962C8B-B14F-4D97-AF65-F5344CB8AC3E}">
        <p14:creationId xmlns:p14="http://schemas.microsoft.com/office/powerpoint/2010/main" val="4022439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1C9558-93D7-4E70-A8E1-539AEF798CC3}" type="datetimeFigureOut">
              <a:rPr lang="en-US" smtClean="0"/>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AFFDD4-B293-4642-83D2-514C7D2B6AEA}" type="slidenum">
              <a:rPr lang="en-US" smtClean="0"/>
              <a:t>‹#›</a:t>
            </a:fld>
            <a:endParaRPr lang="en-US"/>
          </a:p>
        </p:txBody>
      </p:sp>
    </p:spTree>
    <p:extLst>
      <p:ext uri="{BB962C8B-B14F-4D97-AF65-F5344CB8AC3E}">
        <p14:creationId xmlns:p14="http://schemas.microsoft.com/office/powerpoint/2010/main" val="1895341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1C9558-93D7-4E70-A8E1-539AEF798CC3}" type="datetimeFigureOut">
              <a:rPr lang="en-US" smtClean="0"/>
              <a:t>12/6/2017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AFFDD4-B293-4642-83D2-514C7D2B6AEA}" type="slidenum">
              <a:rPr lang="en-US" smtClean="0"/>
              <a:t>‹#›</a:t>
            </a:fld>
            <a:endParaRPr lang="en-US"/>
          </a:p>
        </p:txBody>
      </p:sp>
    </p:spTree>
    <p:extLst>
      <p:ext uri="{BB962C8B-B14F-4D97-AF65-F5344CB8AC3E}">
        <p14:creationId xmlns:p14="http://schemas.microsoft.com/office/powerpoint/2010/main" val="1294538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1C9558-93D7-4E70-A8E1-539AEF798CC3}" type="datetimeFigureOut">
              <a:rPr lang="en-US" smtClean="0"/>
              <a:t>12/6/2017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AFFDD4-B293-4642-83D2-514C7D2B6AEA}" type="slidenum">
              <a:rPr lang="en-US" smtClean="0"/>
              <a:t>‹#›</a:t>
            </a:fld>
            <a:endParaRPr lang="en-US"/>
          </a:p>
        </p:txBody>
      </p:sp>
    </p:spTree>
    <p:extLst>
      <p:ext uri="{BB962C8B-B14F-4D97-AF65-F5344CB8AC3E}">
        <p14:creationId xmlns:p14="http://schemas.microsoft.com/office/powerpoint/2010/main" val="742936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1C9558-93D7-4E70-A8E1-539AEF798CC3}" type="datetimeFigureOut">
              <a:rPr lang="en-US" smtClean="0"/>
              <a:t>12/6/2017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AFFDD4-B293-4642-83D2-514C7D2B6AEA}" type="slidenum">
              <a:rPr lang="en-US" smtClean="0"/>
              <a:t>‹#›</a:t>
            </a:fld>
            <a:endParaRPr lang="en-US"/>
          </a:p>
        </p:txBody>
      </p:sp>
    </p:spTree>
    <p:extLst>
      <p:ext uri="{BB962C8B-B14F-4D97-AF65-F5344CB8AC3E}">
        <p14:creationId xmlns:p14="http://schemas.microsoft.com/office/powerpoint/2010/main" val="2035863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1C9558-93D7-4E70-A8E1-539AEF798CC3}" type="datetimeFigureOut">
              <a:rPr lang="en-US" smtClean="0"/>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AFFDD4-B293-4642-83D2-514C7D2B6AEA}" type="slidenum">
              <a:rPr lang="en-US" smtClean="0"/>
              <a:t>‹#›</a:t>
            </a:fld>
            <a:endParaRPr lang="en-US"/>
          </a:p>
        </p:txBody>
      </p:sp>
    </p:spTree>
    <p:extLst>
      <p:ext uri="{BB962C8B-B14F-4D97-AF65-F5344CB8AC3E}">
        <p14:creationId xmlns:p14="http://schemas.microsoft.com/office/powerpoint/2010/main" val="279514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1C9558-93D7-4E70-A8E1-539AEF798CC3}" type="datetimeFigureOut">
              <a:rPr lang="en-US" smtClean="0"/>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AFFDD4-B293-4642-83D2-514C7D2B6AEA}" type="slidenum">
              <a:rPr lang="en-US" smtClean="0"/>
              <a:t>‹#›</a:t>
            </a:fld>
            <a:endParaRPr lang="en-US"/>
          </a:p>
        </p:txBody>
      </p:sp>
    </p:spTree>
    <p:extLst>
      <p:ext uri="{BB962C8B-B14F-4D97-AF65-F5344CB8AC3E}">
        <p14:creationId xmlns:p14="http://schemas.microsoft.com/office/powerpoint/2010/main" val="3783310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1C9558-93D7-4E70-A8E1-539AEF798CC3}" type="datetimeFigureOut">
              <a:rPr lang="en-US" smtClean="0"/>
              <a:t>12/6/2017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AFFDD4-B293-4642-83D2-514C7D2B6AEA}" type="slidenum">
              <a:rPr lang="en-US" smtClean="0"/>
              <a:t>‹#›</a:t>
            </a:fld>
            <a:endParaRPr lang="en-US"/>
          </a:p>
        </p:txBody>
      </p:sp>
    </p:spTree>
    <p:extLst>
      <p:ext uri="{BB962C8B-B14F-4D97-AF65-F5344CB8AC3E}">
        <p14:creationId xmlns:p14="http://schemas.microsoft.com/office/powerpoint/2010/main" val="1016935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b="1" i="0" kern="1200">
          <a:solidFill>
            <a:schemeClr val="tx1"/>
          </a:solidFill>
          <a:latin typeface="Calibri"/>
          <a:ea typeface="+mj-ea"/>
          <a:cs typeface="Calibri"/>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png"/><Relationship Id="rId3" Type="http://schemas.openxmlformats.org/officeDocument/2006/relationships/image" Target="../media/image7.jp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9.png"/><Relationship Id="rId2" Type="http://schemas.openxmlformats.org/officeDocument/2006/relationships/notesSlide" Target="../notesSlides/notesSlide4.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8.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28" Type="http://schemas.openxmlformats.org/officeDocument/2006/relationships/image" Target="../media/image32.png"/><Relationship Id="rId10" Type="http://schemas.openxmlformats.org/officeDocument/2006/relationships/image" Target="../media/image14.png"/><Relationship Id="rId19" Type="http://schemas.openxmlformats.org/officeDocument/2006/relationships/image" Target="../media/image23.jpe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jpeg"/></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5.emf"/><Relationship Id="rId4" Type="http://schemas.openxmlformats.org/officeDocument/2006/relationships/image" Target="../media/image34.emf"/></Relationships>
</file>

<file path=ppt/slides/_rels/slide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7.emf"/></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emf"/><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utterstock_635966642.pn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 t="20477" r="1" b="7813"/>
          <a:stretch/>
        </p:blipFill>
        <p:spPr>
          <a:xfrm>
            <a:off x="0" y="1029368"/>
            <a:ext cx="12192000" cy="5828632"/>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677" y="290786"/>
            <a:ext cx="1758723" cy="471721"/>
          </a:xfrm>
          <a:prstGeom prst="rect">
            <a:avLst/>
          </a:prstGeom>
        </p:spPr>
      </p:pic>
      <p:sp>
        <p:nvSpPr>
          <p:cNvPr id="11" name="Subtitle 2"/>
          <p:cNvSpPr txBox="1">
            <a:spLocks/>
          </p:cNvSpPr>
          <p:nvPr/>
        </p:nvSpPr>
        <p:spPr>
          <a:xfrm>
            <a:off x="7162800" y="356978"/>
            <a:ext cx="4207725" cy="4268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buNone/>
            </a:pPr>
            <a:r>
              <a:rPr lang="en-US" sz="1800" b="1" dirty="0" smtClean="0">
                <a:solidFill>
                  <a:srgbClr val="8F993E"/>
                </a:solidFill>
                <a:cs typeface="Helvetica" panose="020B0604020202020204" pitchFamily="34" charset="0"/>
              </a:rPr>
              <a:t>Our Nature. Our Nation. Our Future.</a:t>
            </a:r>
          </a:p>
        </p:txBody>
      </p:sp>
      <p:grpSp>
        <p:nvGrpSpPr>
          <p:cNvPr id="20" name="Group 19"/>
          <p:cNvGrpSpPr/>
          <p:nvPr/>
        </p:nvGrpSpPr>
        <p:grpSpPr>
          <a:xfrm>
            <a:off x="2905126" y="2553429"/>
            <a:ext cx="6297489" cy="1870134"/>
            <a:chOff x="2905126" y="2553429"/>
            <a:chExt cx="6297489" cy="1870134"/>
          </a:xfrm>
        </p:grpSpPr>
        <p:cxnSp>
          <p:nvCxnSpPr>
            <p:cNvPr id="12" name="Straight Connector 11"/>
            <p:cNvCxnSpPr/>
            <p:nvPr/>
          </p:nvCxnSpPr>
          <p:spPr>
            <a:xfrm>
              <a:off x="3057770" y="2553429"/>
              <a:ext cx="6076461"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905126" y="4254500"/>
              <a:ext cx="1889124" cy="1464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257317" y="4269141"/>
              <a:ext cx="1690076"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921000" y="2833074"/>
              <a:ext cx="6281615" cy="1015663"/>
            </a:xfrm>
            <a:prstGeom prst="rect">
              <a:avLst/>
            </a:prstGeom>
            <a:noFill/>
          </p:spPr>
          <p:txBody>
            <a:bodyPr wrap="square" rtlCol="0">
              <a:spAutoFit/>
            </a:bodyPr>
            <a:lstStyle/>
            <a:p>
              <a:pPr algn="ctr"/>
              <a:r>
                <a:rPr lang="en-US" sz="2000" dirty="0">
                  <a:solidFill>
                    <a:schemeClr val="bg1"/>
                  </a:solidFill>
                </a:rPr>
                <a:t>The nation behaves well if it treats the natural resources </a:t>
              </a:r>
              <a:endParaRPr lang="en-US" sz="2000" dirty="0" smtClean="0">
                <a:solidFill>
                  <a:schemeClr val="bg1"/>
                </a:solidFill>
              </a:endParaRPr>
            </a:p>
            <a:p>
              <a:pPr algn="ctr"/>
              <a:r>
                <a:rPr lang="en-US" sz="2000" dirty="0" smtClean="0">
                  <a:solidFill>
                    <a:schemeClr val="bg1"/>
                  </a:solidFill>
                </a:rPr>
                <a:t>as </a:t>
              </a:r>
              <a:r>
                <a:rPr lang="en-US" sz="2000" dirty="0">
                  <a:solidFill>
                    <a:schemeClr val="bg1"/>
                  </a:solidFill>
                </a:rPr>
                <a:t>assets that it must turn over to the next generation increased, and not impaired, in value</a:t>
              </a:r>
              <a:r>
                <a:rPr lang="en-US" sz="2000" dirty="0" smtClean="0">
                  <a:solidFill>
                    <a:schemeClr val="bg1"/>
                  </a:solidFill>
                </a:rPr>
                <a:t>.</a:t>
              </a:r>
              <a:endParaRPr lang="en-US" sz="2000" dirty="0">
                <a:solidFill>
                  <a:schemeClr val="bg1"/>
                </a:solidFill>
              </a:endParaRPr>
            </a:p>
          </p:txBody>
        </p:sp>
        <p:sp>
          <p:nvSpPr>
            <p:cNvPr id="18" name="TextBox 17"/>
            <p:cNvSpPr txBox="1"/>
            <p:nvPr/>
          </p:nvSpPr>
          <p:spPr>
            <a:xfrm>
              <a:off x="5028375" y="4054231"/>
              <a:ext cx="2035116" cy="369332"/>
            </a:xfrm>
            <a:prstGeom prst="rect">
              <a:avLst/>
            </a:prstGeom>
            <a:noFill/>
          </p:spPr>
          <p:txBody>
            <a:bodyPr wrap="square" rtlCol="0">
              <a:spAutoFit/>
            </a:bodyPr>
            <a:lstStyle/>
            <a:p>
              <a:pPr algn="ctr"/>
              <a:r>
                <a:rPr lang="en-US" dirty="0" smtClean="0">
                  <a:solidFill>
                    <a:schemeClr val="bg1"/>
                  </a:solidFill>
                  <a:latin typeface="Calibri"/>
                  <a:cs typeface="Calibri"/>
                </a:rPr>
                <a:t>TEDDY ROOSEVELT</a:t>
              </a:r>
              <a:endParaRPr lang="en-US" dirty="0">
                <a:solidFill>
                  <a:schemeClr val="bg1"/>
                </a:solidFill>
                <a:latin typeface="Calibri"/>
                <a:cs typeface="Calibri"/>
              </a:endParaRPr>
            </a:p>
          </p:txBody>
        </p:sp>
      </p:grpSp>
    </p:spTree>
    <p:extLst>
      <p:ext uri="{BB962C8B-B14F-4D97-AF65-F5344CB8AC3E}">
        <p14:creationId xmlns:p14="http://schemas.microsoft.com/office/powerpoint/2010/main" val="11570754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30667" t="19189" r="30667" b="19"/>
          <a:stretch/>
        </p:blipFill>
        <p:spPr>
          <a:xfrm>
            <a:off x="1" y="0"/>
            <a:ext cx="4931519" cy="6856413"/>
          </a:xfrm>
          <a:prstGeom prst="rect">
            <a:avLst/>
          </a:prstGeom>
        </p:spPr>
      </p:pic>
      <p:sp>
        <p:nvSpPr>
          <p:cNvPr id="9" name="Rectangle 8"/>
          <p:cNvSpPr/>
          <p:nvPr/>
        </p:nvSpPr>
        <p:spPr>
          <a:xfrm>
            <a:off x="0" y="0"/>
            <a:ext cx="4937760" cy="6858000"/>
          </a:xfrm>
          <a:prstGeom prst="rect">
            <a:avLst/>
          </a:prstGeom>
          <a:solidFill>
            <a:srgbClr val="14496A">
              <a:alpha val="7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446381" y="351615"/>
            <a:ext cx="2201778" cy="100811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bg1"/>
                </a:solidFill>
                <a:latin typeface="+mn-lt"/>
                <a:cs typeface="Helvetica" panose="020B0604020202020204" pitchFamily="34" charset="0"/>
              </a:rPr>
              <a:t>Our History </a:t>
            </a:r>
            <a:r>
              <a:rPr lang="en-US" sz="2400" b="1" dirty="0" smtClean="0">
                <a:solidFill>
                  <a:schemeClr val="bg1"/>
                </a:solidFill>
                <a:latin typeface="+mn-lt"/>
                <a:cs typeface="Helvetica" panose="020B0604020202020204" pitchFamily="34" charset="0"/>
              </a:rPr>
              <a:t/>
            </a:r>
            <a:br>
              <a:rPr lang="en-US" sz="2400" b="1" dirty="0" smtClean="0">
                <a:solidFill>
                  <a:schemeClr val="bg1"/>
                </a:solidFill>
                <a:latin typeface="+mn-lt"/>
                <a:cs typeface="Helvetica" panose="020B0604020202020204" pitchFamily="34" charset="0"/>
              </a:rPr>
            </a:br>
            <a:r>
              <a:rPr lang="en-US" sz="2400" b="1" dirty="0" smtClean="0">
                <a:solidFill>
                  <a:schemeClr val="bg1"/>
                </a:solidFill>
                <a:latin typeface="+mn-lt"/>
                <a:cs typeface="Helvetica" panose="020B0604020202020204" pitchFamily="34" charset="0"/>
              </a:rPr>
              <a:t>&amp; </a:t>
            </a:r>
            <a:r>
              <a:rPr lang="en-US" sz="2400" b="1" dirty="0">
                <a:solidFill>
                  <a:schemeClr val="bg1"/>
                </a:solidFill>
                <a:latin typeface="+mn-lt"/>
                <a:cs typeface="Helvetica" panose="020B0604020202020204" pitchFamily="34" charset="0"/>
              </a:rPr>
              <a:t>Purpose</a:t>
            </a:r>
          </a:p>
        </p:txBody>
      </p:sp>
      <p:sp>
        <p:nvSpPr>
          <p:cNvPr id="3" name="Content Placeholder 2"/>
          <p:cNvSpPr txBox="1">
            <a:spLocks/>
          </p:cNvSpPr>
          <p:nvPr/>
        </p:nvSpPr>
        <p:spPr>
          <a:xfrm>
            <a:off x="5755691" y="1514309"/>
            <a:ext cx="5850269" cy="5244713"/>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r>
              <a:rPr lang="en-US" sz="1800" dirty="0"/>
              <a:t>New campaign created by the Blue Ribbon Panel on Sustaining America’s Diverse Fish &amp; Wildlife Resources.</a:t>
            </a:r>
          </a:p>
          <a:p>
            <a:pPr lvl="0"/>
            <a:r>
              <a:rPr lang="en-US" sz="1800" dirty="0"/>
              <a:t>The Alliance seeks to advance a 21st century funding solution for proactive conservation of our most precious natural resources, our fish and wildlife.</a:t>
            </a:r>
          </a:p>
          <a:p>
            <a:pPr lvl="0"/>
            <a:r>
              <a:rPr lang="en-US" sz="1800" dirty="0"/>
              <a:t>The Alliance’s members represent the most diverse, unprecedented partnership, unified by a shared purpose, in conservation history.</a:t>
            </a:r>
          </a:p>
          <a:p>
            <a:r>
              <a:rPr lang="en-US" sz="1800" dirty="0"/>
              <a:t>Includes members from the outdoor recreation retail and manufacturing sectors, the energy and automotive industries, scientists, private landowners, educational institutions, conservation organizations, sportsmen’s groups and state and federal fish and wildlife agencies</a:t>
            </a:r>
            <a:r>
              <a:rPr lang="en-US" sz="1800" dirty="0" smtClean="0"/>
              <a:t>.</a:t>
            </a:r>
            <a:br>
              <a:rPr lang="en-US" sz="1800" dirty="0" smtClean="0"/>
            </a:br>
            <a:r>
              <a:rPr lang="en-US" sz="1800" dirty="0" smtClean="0"/>
              <a:t/>
            </a:r>
            <a:br>
              <a:rPr lang="en-US" sz="1800" dirty="0" smtClean="0"/>
            </a:br>
            <a:r>
              <a:rPr lang="en-US" sz="1800" dirty="0" smtClean="0"/>
              <a:t/>
            </a:r>
            <a:br>
              <a:rPr lang="en-US" sz="1800" dirty="0" smtClean="0"/>
            </a:br>
            <a:r>
              <a:rPr lang="en-US" sz="1800" b="1" dirty="0"/>
              <a:t>Purpose</a:t>
            </a:r>
            <a:r>
              <a:rPr lang="en-US" sz="1800" dirty="0"/>
              <a:t>: </a:t>
            </a:r>
            <a:r>
              <a:rPr lang="en-US" sz="1800" b="1" dirty="0"/>
              <a:t>The Alliance for America’s Fish &amp; Wildlife seeks to secure funding for the much needed proactive conservation of our most precious natural resources, our fish and wildlife. Our health and prosperity depend on it.</a:t>
            </a:r>
          </a:p>
          <a:p>
            <a:pPr lvl="0"/>
            <a:endParaRPr lang="en-US" sz="1800" dirty="0"/>
          </a:p>
        </p:txBody>
      </p:sp>
      <p:cxnSp>
        <p:nvCxnSpPr>
          <p:cNvPr id="7" name="Elbow Connector 6"/>
          <p:cNvCxnSpPr/>
          <p:nvPr/>
        </p:nvCxnSpPr>
        <p:spPr>
          <a:xfrm>
            <a:off x="2459004" y="607949"/>
            <a:ext cx="3107533" cy="1972456"/>
          </a:xfrm>
          <a:prstGeom prst="bentConnector3">
            <a:avLst/>
          </a:prstGeom>
          <a:ln w="19050" cmpd="sng">
            <a:solidFill>
              <a:srgbClr val="8F993E"/>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9982" y="-90501"/>
            <a:ext cx="5138876" cy="1712959"/>
          </a:xfrm>
          <a:prstGeom prst="rect">
            <a:avLst/>
          </a:prstGeom>
        </p:spPr>
      </p:pic>
    </p:spTree>
    <p:extLst>
      <p:ext uri="{BB962C8B-B14F-4D97-AF65-F5344CB8AC3E}">
        <p14:creationId xmlns:p14="http://schemas.microsoft.com/office/powerpoint/2010/main" val="40053467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44182" t="945" r="8590" b="945"/>
          <a:stretch/>
        </p:blipFill>
        <p:spPr>
          <a:xfrm>
            <a:off x="1" y="0"/>
            <a:ext cx="4931519" cy="6858000"/>
          </a:xfrm>
          <a:prstGeom prst="rect">
            <a:avLst/>
          </a:prstGeom>
        </p:spPr>
      </p:pic>
      <p:sp>
        <p:nvSpPr>
          <p:cNvPr id="8" name="Rectangle 7"/>
          <p:cNvSpPr/>
          <p:nvPr/>
        </p:nvSpPr>
        <p:spPr>
          <a:xfrm>
            <a:off x="0" y="0"/>
            <a:ext cx="4937760" cy="6858000"/>
          </a:xfrm>
          <a:prstGeom prst="rect">
            <a:avLst/>
          </a:prstGeom>
          <a:solidFill>
            <a:srgbClr val="000000">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446381" y="351615"/>
            <a:ext cx="2201778" cy="100811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bg1"/>
                </a:solidFill>
                <a:latin typeface="+mn-lt"/>
                <a:cs typeface="Helvetica" panose="020B0604020202020204" pitchFamily="34" charset="0"/>
              </a:rPr>
              <a:t>The </a:t>
            </a:r>
            <a:r>
              <a:rPr lang="en-US" sz="2400" b="1" dirty="0" smtClean="0">
                <a:solidFill>
                  <a:schemeClr val="bg1"/>
                </a:solidFill>
                <a:latin typeface="+mn-lt"/>
                <a:cs typeface="Helvetica" panose="020B0604020202020204" pitchFamily="34" charset="0"/>
              </a:rPr>
              <a:t>Urgency</a:t>
            </a:r>
            <a:br>
              <a:rPr lang="en-US" sz="2400" b="1" dirty="0" smtClean="0">
                <a:solidFill>
                  <a:schemeClr val="bg1"/>
                </a:solidFill>
                <a:latin typeface="+mn-lt"/>
                <a:cs typeface="Helvetica" panose="020B0604020202020204" pitchFamily="34" charset="0"/>
              </a:rPr>
            </a:br>
            <a:r>
              <a:rPr lang="en-US" sz="2400" b="1" dirty="0" smtClean="0">
                <a:solidFill>
                  <a:schemeClr val="bg1"/>
                </a:solidFill>
                <a:latin typeface="+mn-lt"/>
                <a:cs typeface="Helvetica" panose="020B0604020202020204" pitchFamily="34" charset="0"/>
              </a:rPr>
              <a:t> </a:t>
            </a:r>
            <a:r>
              <a:rPr lang="en-US" sz="2400" b="1" dirty="0">
                <a:solidFill>
                  <a:schemeClr val="bg1"/>
                </a:solidFill>
                <a:latin typeface="+mn-lt"/>
                <a:cs typeface="Helvetica" panose="020B0604020202020204" pitchFamily="34" charset="0"/>
              </a:rPr>
              <a:t>&amp; Challenge </a:t>
            </a:r>
          </a:p>
        </p:txBody>
      </p:sp>
      <p:sp>
        <p:nvSpPr>
          <p:cNvPr id="3" name="Content Placeholder 2"/>
          <p:cNvSpPr txBox="1">
            <a:spLocks/>
          </p:cNvSpPr>
          <p:nvPr/>
        </p:nvSpPr>
        <p:spPr>
          <a:xfrm>
            <a:off x="5755691" y="1197246"/>
            <a:ext cx="5850269" cy="4822980"/>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r>
              <a:rPr lang="en-US" sz="1800" dirty="0"/>
              <a:t>While we have seen major conservation victories in </a:t>
            </a:r>
            <a:r>
              <a:rPr lang="en-US" sz="1800" dirty="0" smtClean="0"/>
              <a:t>the past </a:t>
            </a:r>
            <a:r>
              <a:rPr lang="en-US" sz="1800" dirty="0"/>
              <a:t>100 years, many species of birds, mammals, reptiles, and even the iconic monarch butterfly are in decline.</a:t>
            </a:r>
          </a:p>
          <a:p>
            <a:pPr lvl="0"/>
            <a:r>
              <a:rPr lang="en-US" sz="1800" dirty="0"/>
              <a:t>The dramatic decline of so many species threatens our quality of life, as well as our national economy.</a:t>
            </a:r>
          </a:p>
          <a:p>
            <a:pPr lvl="0"/>
            <a:r>
              <a:rPr lang="en-US" sz="1800" dirty="0"/>
              <a:t>Americans rely on the outdoor recreation industry for both work and leisure. </a:t>
            </a:r>
          </a:p>
          <a:p>
            <a:pPr lvl="0"/>
            <a:r>
              <a:rPr lang="en-US" sz="1800" dirty="0"/>
              <a:t>The outdoor recreation industry contributes $887 billion to our national economy annually, creating 7.6 million direct jobs.</a:t>
            </a:r>
          </a:p>
          <a:p>
            <a:pPr lvl="0"/>
            <a:r>
              <a:rPr lang="en-US" sz="1800" dirty="0"/>
              <a:t>Every American benefits when we have clean air and water, in addition to healthy and accessible fish and wildlife.</a:t>
            </a:r>
          </a:p>
          <a:p>
            <a:r>
              <a:rPr lang="en-US" sz="1800" dirty="0"/>
              <a:t>We need proactive conservation</a:t>
            </a:r>
            <a:r>
              <a:rPr lang="en-US" sz="1800" dirty="0" smtClean="0"/>
              <a:t>—not </a:t>
            </a:r>
            <a:r>
              <a:rPr lang="en-US" sz="1800" dirty="0"/>
              <a:t>reactive, and expensive </a:t>
            </a:r>
            <a:r>
              <a:rPr lang="en-US" sz="1800" dirty="0" smtClean="0"/>
              <a:t>emergency room efforts </a:t>
            </a:r>
            <a:r>
              <a:rPr lang="en-US" sz="1800" dirty="0"/>
              <a:t>to save species.</a:t>
            </a:r>
          </a:p>
        </p:txBody>
      </p:sp>
      <p:cxnSp>
        <p:nvCxnSpPr>
          <p:cNvPr id="7" name="Elbow Connector 6"/>
          <p:cNvCxnSpPr/>
          <p:nvPr/>
        </p:nvCxnSpPr>
        <p:spPr>
          <a:xfrm>
            <a:off x="2459004" y="607949"/>
            <a:ext cx="3107533" cy="1972456"/>
          </a:xfrm>
          <a:prstGeom prst="bentConnector3">
            <a:avLst/>
          </a:prstGeom>
          <a:ln w="19050" cmpd="sng">
            <a:solidFill>
              <a:srgbClr val="8F993E"/>
            </a:solidFill>
          </a:ln>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4"/>
          <a:stretch>
            <a:fillRect/>
          </a:stretch>
        </p:blipFill>
        <p:spPr>
          <a:xfrm>
            <a:off x="666750" y="1793875"/>
            <a:ext cx="3477297" cy="4460875"/>
          </a:xfrm>
          <a:prstGeom prst="rect">
            <a:avLst/>
          </a:prstGeom>
        </p:spPr>
      </p:pic>
    </p:spTree>
    <p:extLst>
      <p:ext uri="{BB962C8B-B14F-4D97-AF65-F5344CB8AC3E}">
        <p14:creationId xmlns:p14="http://schemas.microsoft.com/office/powerpoint/2010/main" val="35678859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5" name="Picture 4" descr="Louisiana Black Bear.jpg"/>
          <p:cNvPicPr>
            <a:picLocks noChangeAspect="1"/>
          </p:cNvPicPr>
          <p:nvPr/>
        </p:nvPicPr>
        <p:blipFill rotWithShape="1">
          <a:blip r:embed="rId3">
            <a:extLst>
              <a:ext uri="{28A0092B-C50C-407E-A947-70E740481C1C}">
                <a14:useLocalDpi xmlns:a14="http://schemas.microsoft.com/office/drawing/2010/main" val="0"/>
              </a:ext>
            </a:extLst>
          </a:blip>
          <a:srcRect l="28210" t="23" r="23848" b="-23"/>
          <a:stretch/>
        </p:blipFill>
        <p:spPr>
          <a:xfrm>
            <a:off x="0" y="0"/>
            <a:ext cx="4932947" cy="6858000"/>
          </a:xfrm>
          <a:prstGeom prst="rect">
            <a:avLst/>
          </a:prstGeom>
        </p:spPr>
      </p:pic>
      <p:sp>
        <p:nvSpPr>
          <p:cNvPr id="10" name="Rectangle 9"/>
          <p:cNvSpPr/>
          <p:nvPr/>
        </p:nvSpPr>
        <p:spPr>
          <a:xfrm>
            <a:off x="0" y="0"/>
            <a:ext cx="4937760" cy="6858000"/>
          </a:xfrm>
          <a:prstGeom prst="rect">
            <a:avLst/>
          </a:prstGeom>
          <a:solidFill>
            <a:srgbClr val="800000">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446381" y="351615"/>
            <a:ext cx="3203198" cy="14664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bg1"/>
                </a:solidFill>
                <a:latin typeface="+mn-lt"/>
                <a:cs typeface="Helvetica" panose="020B0604020202020204" pitchFamily="34" charset="0"/>
              </a:rPr>
              <a:t>Partners </a:t>
            </a:r>
          </a:p>
        </p:txBody>
      </p:sp>
      <p:cxnSp>
        <p:nvCxnSpPr>
          <p:cNvPr id="7" name="Elbow Connector 6"/>
          <p:cNvCxnSpPr/>
          <p:nvPr/>
        </p:nvCxnSpPr>
        <p:spPr>
          <a:xfrm>
            <a:off x="1845984" y="602326"/>
            <a:ext cx="3532840" cy="1519321"/>
          </a:xfrm>
          <a:prstGeom prst="bentConnector3">
            <a:avLst/>
          </a:prstGeom>
          <a:ln w="19050" cmpd="sng">
            <a:solidFill>
              <a:srgbClr val="8F993E"/>
            </a:solidFill>
          </a:ln>
        </p:spPr>
        <p:style>
          <a:lnRef idx="2">
            <a:schemeClr val="accent1"/>
          </a:lnRef>
          <a:fillRef idx="0">
            <a:schemeClr val="accent1"/>
          </a:fillRef>
          <a:effectRef idx="1">
            <a:schemeClr val="accent1"/>
          </a:effectRef>
          <a:fontRef idx="minor">
            <a:schemeClr val="tx1"/>
          </a:fontRef>
        </p:style>
      </p:cxnSp>
      <p:pic>
        <p:nvPicPr>
          <p:cNvPr id="8" name="Picture 26"/>
          <p:cNvPicPr>
            <a:picLocks noChangeAspect="1" noChangeArrowheads="1"/>
          </p:cNvPicPr>
          <p:nvPr/>
        </p:nvPicPr>
        <p:blipFill rotWithShape="1">
          <a:blip r:embed="rId4">
            <a:extLst>
              <a:ext uri="{28A0092B-C50C-407E-A947-70E740481C1C}">
                <a14:useLocalDpi xmlns:a14="http://schemas.microsoft.com/office/drawing/2010/main" val="0"/>
              </a:ext>
            </a:extLst>
          </a:blip>
          <a:srcRect l="11640" t="8496" r="23516" b="81641"/>
          <a:stretch/>
        </p:blipFill>
        <p:spPr bwMode="auto">
          <a:xfrm>
            <a:off x="8131611" y="5878146"/>
            <a:ext cx="3699057" cy="4501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6446" y="3521046"/>
            <a:ext cx="962280" cy="9141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970" t="13735" r="28315" b="13009"/>
          <a:stretch/>
        </p:blipFill>
        <p:spPr bwMode="auto">
          <a:xfrm>
            <a:off x="5536858" y="3499754"/>
            <a:ext cx="908752" cy="102981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Picture 11"/>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465" t="33685" r="51424" b="17697"/>
          <a:stretch/>
        </p:blipFill>
        <p:spPr bwMode="auto">
          <a:xfrm>
            <a:off x="7019384" y="3631863"/>
            <a:ext cx="758868" cy="7744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2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66340" y="1472800"/>
            <a:ext cx="1115712" cy="7359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 name="Picture 19" descr="https://upload.wikimedia.org/wikipedia/en/f/f8/National_Audubon_Society_log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83019" y="3613259"/>
            <a:ext cx="848883" cy="732369"/>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06766" y="1404139"/>
            <a:ext cx="814950" cy="8149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 name="Picture 3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29778" y="4753371"/>
            <a:ext cx="876311" cy="7124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7" name="Picture 1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55393" y="4811634"/>
            <a:ext cx="843780" cy="6258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8" name="Picture 1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050133" y="2676866"/>
            <a:ext cx="1832013" cy="4699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9" name="Picture 9"/>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9767" t="39571" r="68780" b="38735"/>
          <a:stretch/>
        </p:blipFill>
        <p:spPr bwMode="auto">
          <a:xfrm>
            <a:off x="5494996" y="4733673"/>
            <a:ext cx="966358" cy="7817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 name="Picture 19"/>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33735" t="37300" r="39753" b="32831"/>
          <a:stretch/>
        </p:blipFill>
        <p:spPr bwMode="auto">
          <a:xfrm>
            <a:off x="8766107" y="376741"/>
            <a:ext cx="841804" cy="7587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2" name="Picture 21"/>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0640" t="47638" r="51773" b="36337"/>
          <a:stretch/>
        </p:blipFill>
        <p:spPr bwMode="auto">
          <a:xfrm>
            <a:off x="8159792" y="2603842"/>
            <a:ext cx="1659741" cy="5660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3" name="Picture 2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26824" y="3519872"/>
            <a:ext cx="692074" cy="9241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4" name="Picture 28"/>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034724" y="2395505"/>
            <a:ext cx="845291" cy="8424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5" name="Picture 1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449077" y="2472689"/>
            <a:ext cx="1028316" cy="7478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 name="Picture 10"/>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41337" t="58975" r="20727" b="25436"/>
          <a:stretch/>
        </p:blipFill>
        <p:spPr bwMode="auto">
          <a:xfrm>
            <a:off x="10048869" y="552644"/>
            <a:ext cx="1605247" cy="5277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7" name="Picture 11"/>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5495" t="39026" r="46250" b="23801"/>
          <a:stretch/>
        </p:blipFill>
        <p:spPr bwMode="auto">
          <a:xfrm>
            <a:off x="8220600" y="4859644"/>
            <a:ext cx="923400" cy="56905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8" name="Content Placeholder 3"/>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4723" t="33947" r="46977" b="17189"/>
          <a:stretch/>
        </p:blipFill>
        <p:spPr bwMode="auto">
          <a:xfrm>
            <a:off x="5565223" y="395285"/>
            <a:ext cx="852021" cy="6895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9" name="Picture 31"/>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924478" y="5785630"/>
            <a:ext cx="977793" cy="6650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 name="Picture 29"/>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639036" y="5697487"/>
            <a:ext cx="733218" cy="73321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1" name="Picture 14"/>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6094" t="48607" r="46953" b="32057"/>
          <a:stretch/>
        </p:blipFill>
        <p:spPr bwMode="auto">
          <a:xfrm>
            <a:off x="6842847" y="1535238"/>
            <a:ext cx="1449506" cy="4775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2" name="Picture 31" descr="Yale_University_logo_logotype.png"/>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872865" y="697706"/>
            <a:ext cx="1404471" cy="226178"/>
          </a:xfrm>
          <a:prstGeom prst="rect">
            <a:avLst/>
          </a:prstGeom>
        </p:spPr>
      </p:pic>
      <p:pic>
        <p:nvPicPr>
          <p:cNvPr id="33" name="Picture 2" descr="Image result for association of fish and wildlife agencies"/>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0894731" y="4826447"/>
            <a:ext cx="706768" cy="685566"/>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557661" y="1313082"/>
            <a:ext cx="917008" cy="923648"/>
          </a:xfrm>
          <a:prstGeom prst="rect">
            <a:avLst/>
          </a:prstGeom>
        </p:spPr>
      </p:pic>
    </p:spTree>
    <p:extLst>
      <p:ext uri="{BB962C8B-B14F-4D97-AF65-F5344CB8AC3E}">
        <p14:creationId xmlns:p14="http://schemas.microsoft.com/office/powerpoint/2010/main" val="4012764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6413"/>
          </a:xfrm>
          <a:prstGeom prst="rect">
            <a:avLst/>
          </a:prstGeom>
          <a:solidFill>
            <a:srgbClr val="8F99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descr="Bull elk George Andrejko-AZGFD.jpg"/>
          <p:cNvPicPr>
            <a:picLocks noChangeAspect="1"/>
          </p:cNvPicPr>
          <p:nvPr/>
        </p:nvPicPr>
        <p:blipFill rotWithShape="1">
          <a:blip r:embed="rId3" cstate="print">
            <a:extLst>
              <a:ext uri="{28A0092B-C50C-407E-A947-70E740481C1C}">
                <a14:useLocalDpi xmlns:a14="http://schemas.microsoft.com/office/drawing/2010/main" val="0"/>
              </a:ext>
            </a:extLst>
          </a:blip>
          <a:srcRect l="27507" t="2573" r="32647" b="12495"/>
          <a:stretch/>
        </p:blipFill>
        <p:spPr>
          <a:xfrm>
            <a:off x="1" y="0"/>
            <a:ext cx="4931519" cy="6858000"/>
          </a:xfrm>
          <a:prstGeom prst="rect">
            <a:avLst/>
          </a:prstGeom>
        </p:spPr>
      </p:pic>
      <p:pic>
        <p:nvPicPr>
          <p:cNvPr id="2" name="Picture 1"/>
          <p:cNvPicPr>
            <a:picLocks noChangeAspect="1"/>
          </p:cNvPicPr>
          <p:nvPr/>
        </p:nvPicPr>
        <p:blipFill>
          <a:blip r:embed="rId4"/>
          <a:stretch>
            <a:fillRect/>
          </a:stretch>
        </p:blipFill>
        <p:spPr>
          <a:xfrm>
            <a:off x="5451475" y="1730375"/>
            <a:ext cx="6388100" cy="4813300"/>
          </a:xfrm>
          <a:prstGeom prst="rect">
            <a:avLst/>
          </a:prstGeom>
        </p:spPr>
      </p:pic>
      <p:sp>
        <p:nvSpPr>
          <p:cNvPr id="7" name="Rectangle 6"/>
          <p:cNvSpPr/>
          <p:nvPr/>
        </p:nvSpPr>
        <p:spPr>
          <a:xfrm>
            <a:off x="0" y="0"/>
            <a:ext cx="4937760" cy="6858000"/>
          </a:xfrm>
          <a:prstGeom prst="rect">
            <a:avLst/>
          </a:prstGeom>
          <a:solidFill>
            <a:srgbClr val="000000">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7453680" y="0"/>
            <a:ext cx="4738320" cy="873126"/>
          </a:xfrm>
          <a:prstGeom prst="rect">
            <a:avLst/>
          </a:prstGeom>
        </p:spPr>
      </p:pic>
      <p:sp>
        <p:nvSpPr>
          <p:cNvPr id="10" name="Title 1"/>
          <p:cNvSpPr txBox="1">
            <a:spLocks/>
          </p:cNvSpPr>
          <p:nvPr/>
        </p:nvSpPr>
        <p:spPr>
          <a:xfrm>
            <a:off x="7411326" y="173320"/>
            <a:ext cx="4649135" cy="57280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b="1" dirty="0" smtClean="0">
                <a:solidFill>
                  <a:schemeClr val="bg1"/>
                </a:solidFill>
                <a:latin typeface="+mn-lt"/>
                <a:cs typeface="Helvetica" panose="020B0604020202020204" pitchFamily="34" charset="0"/>
              </a:rPr>
              <a:t>The Need for Increased Funding</a:t>
            </a:r>
            <a:endParaRPr lang="en-US" sz="2400" b="1" dirty="0">
              <a:solidFill>
                <a:schemeClr val="bg1"/>
              </a:solidFill>
              <a:latin typeface="+mn-lt"/>
              <a:cs typeface="Helvetica" panose="020B0604020202020204" pitchFamily="34" charset="0"/>
            </a:endParaRPr>
          </a:p>
        </p:txBody>
      </p:sp>
      <p:sp>
        <p:nvSpPr>
          <p:cNvPr id="14" name="Title 1"/>
          <p:cNvSpPr txBox="1">
            <a:spLocks/>
          </p:cNvSpPr>
          <p:nvPr/>
        </p:nvSpPr>
        <p:spPr>
          <a:xfrm>
            <a:off x="426326" y="2094195"/>
            <a:ext cx="4193299" cy="243018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bg1"/>
                </a:solidFill>
                <a:latin typeface="+mn-lt"/>
                <a:cs typeface="Helvetica" panose="020B0604020202020204" pitchFamily="34" charset="0"/>
              </a:rPr>
              <a:t>$1.3 Billion Annual Funding Shortfall </a:t>
            </a:r>
            <a:r>
              <a:rPr lang="en-US" sz="2400" b="1" dirty="0" smtClean="0">
                <a:solidFill>
                  <a:schemeClr val="bg1"/>
                </a:solidFill>
                <a:latin typeface="+mn-lt"/>
                <a:cs typeface="Helvetica" panose="020B0604020202020204" pitchFamily="34" charset="0"/>
              </a:rPr>
              <a:t>For </a:t>
            </a:r>
            <a:r>
              <a:rPr lang="en-US" sz="2400" b="1" dirty="0">
                <a:solidFill>
                  <a:schemeClr val="bg1"/>
                </a:solidFill>
                <a:latin typeface="+mn-lt"/>
                <a:cs typeface="Helvetica" panose="020B0604020202020204" pitchFamily="34" charset="0"/>
              </a:rPr>
              <a:t>Fish And Wildlife Conservation</a:t>
            </a:r>
          </a:p>
        </p:txBody>
      </p:sp>
    </p:spTree>
    <p:extLst>
      <p:ext uri="{BB962C8B-B14F-4D97-AF65-F5344CB8AC3E}">
        <p14:creationId xmlns:p14="http://schemas.microsoft.com/office/powerpoint/2010/main" val="33757029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2245" r="13824"/>
          <a:stretch/>
        </p:blipFill>
        <p:spPr>
          <a:xfrm>
            <a:off x="1" y="1"/>
            <a:ext cx="4931519" cy="6857998"/>
          </a:xfrm>
          <a:prstGeom prst="rect">
            <a:avLst/>
          </a:prstGeom>
        </p:spPr>
      </p:pic>
      <p:sp>
        <p:nvSpPr>
          <p:cNvPr id="16" name="Rectangle 15"/>
          <p:cNvSpPr/>
          <p:nvPr/>
        </p:nvSpPr>
        <p:spPr>
          <a:xfrm>
            <a:off x="0" y="0"/>
            <a:ext cx="4937760" cy="6858000"/>
          </a:xfrm>
          <a:prstGeom prst="rect">
            <a:avLst/>
          </a:prstGeom>
          <a:solidFill>
            <a:srgbClr val="000000">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446381" y="351615"/>
            <a:ext cx="3203198" cy="14664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bg1"/>
                </a:solidFill>
                <a:latin typeface="+mn-lt"/>
                <a:cs typeface="Helvetica" panose="020B0604020202020204" pitchFamily="34" charset="0"/>
              </a:rPr>
              <a:t>The Legislative Solution</a:t>
            </a:r>
          </a:p>
        </p:txBody>
      </p:sp>
      <p:pic>
        <p:nvPicPr>
          <p:cNvPr id="4" name="Picture 3"/>
          <p:cNvPicPr>
            <a:picLocks noChangeAspect="1"/>
          </p:cNvPicPr>
          <p:nvPr/>
        </p:nvPicPr>
        <p:blipFill>
          <a:blip r:embed="rId4"/>
          <a:stretch>
            <a:fillRect/>
          </a:stretch>
        </p:blipFill>
        <p:spPr>
          <a:xfrm>
            <a:off x="5354684" y="760510"/>
            <a:ext cx="6578600" cy="5397500"/>
          </a:xfrm>
          <a:prstGeom prst="rect">
            <a:avLst/>
          </a:prstGeom>
        </p:spPr>
      </p:pic>
      <p:cxnSp>
        <p:nvCxnSpPr>
          <p:cNvPr id="7" name="Elbow Connector 6"/>
          <p:cNvCxnSpPr/>
          <p:nvPr/>
        </p:nvCxnSpPr>
        <p:spPr>
          <a:xfrm>
            <a:off x="3826218" y="602455"/>
            <a:ext cx="2613123" cy="1307800"/>
          </a:xfrm>
          <a:prstGeom prst="bentConnector3">
            <a:avLst/>
          </a:prstGeom>
          <a:ln w="19050" cmpd="sng">
            <a:solidFill>
              <a:srgbClr val="8F993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3450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23411" t="1405" r="23411" b="1405"/>
          <a:stretch/>
        </p:blipFill>
        <p:spPr>
          <a:xfrm>
            <a:off x="1" y="1"/>
            <a:ext cx="4931519" cy="6857998"/>
          </a:xfrm>
          <a:prstGeom prst="rect">
            <a:avLst/>
          </a:prstGeom>
        </p:spPr>
      </p:pic>
      <p:sp>
        <p:nvSpPr>
          <p:cNvPr id="57" name="Rectangle 56"/>
          <p:cNvSpPr/>
          <p:nvPr/>
        </p:nvSpPr>
        <p:spPr>
          <a:xfrm>
            <a:off x="0" y="0"/>
            <a:ext cx="4937760" cy="6858000"/>
          </a:xfrm>
          <a:prstGeom prst="rect">
            <a:avLst/>
          </a:prstGeom>
          <a:solidFill>
            <a:srgbClr val="000000">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446379" y="351615"/>
            <a:ext cx="4649135" cy="9341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solidFill>
                  <a:schemeClr val="bg1"/>
                </a:solidFill>
                <a:latin typeface="+mn-lt"/>
                <a:cs typeface="Helvetica" panose="020B0604020202020204" pitchFamily="34" charset="0"/>
              </a:rPr>
              <a:t>Next Steps</a:t>
            </a:r>
            <a:endParaRPr lang="en-US" sz="2400" b="1" dirty="0">
              <a:solidFill>
                <a:schemeClr val="bg1"/>
              </a:solidFill>
              <a:latin typeface="+mn-lt"/>
              <a:cs typeface="Helvetica" panose="020B0604020202020204" pitchFamily="34" charset="0"/>
            </a:endParaRPr>
          </a:p>
        </p:txBody>
      </p:sp>
      <p:sp>
        <p:nvSpPr>
          <p:cNvPr id="3" name="Content Placeholder 2"/>
          <p:cNvSpPr txBox="1">
            <a:spLocks/>
          </p:cNvSpPr>
          <p:nvPr/>
        </p:nvSpPr>
        <p:spPr>
          <a:xfrm>
            <a:off x="5755691" y="916582"/>
            <a:ext cx="5850269" cy="4858697"/>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Reintroduce Recovering America’s Wildlife Act in House of Representatives, and secure support for Senate introduction</a:t>
            </a:r>
          </a:p>
          <a:p>
            <a:r>
              <a:rPr lang="en-US" sz="1800" dirty="0" smtClean="0"/>
              <a:t>Secure </a:t>
            </a:r>
            <a:r>
              <a:rPr lang="en-US" sz="1800" dirty="0"/>
              <a:t>funding to </a:t>
            </a:r>
            <a:r>
              <a:rPr lang="en-US" sz="1800" dirty="0" smtClean="0"/>
              <a:t>fully launch </a:t>
            </a:r>
            <a:r>
              <a:rPr lang="en-US" sz="1800" dirty="0"/>
              <a:t>campaign and sustain for duration</a:t>
            </a:r>
          </a:p>
          <a:p>
            <a:r>
              <a:rPr lang="en-US" sz="1800" dirty="0" smtClean="0"/>
              <a:t>Announce campaign website </a:t>
            </a:r>
            <a:r>
              <a:rPr lang="en-US" sz="1800" dirty="0"/>
              <a:t>and drive traffic to “take action” through social media channels </a:t>
            </a:r>
          </a:p>
          <a:p>
            <a:r>
              <a:rPr lang="en-US" sz="1800" dirty="0"/>
              <a:t>Release campaign video on social media and promote to target demographics</a:t>
            </a:r>
          </a:p>
          <a:p>
            <a:r>
              <a:rPr lang="en-US" sz="1800" dirty="0"/>
              <a:t>Engage public in advocacy and demonstrate broad support for campaign</a:t>
            </a:r>
          </a:p>
          <a:p>
            <a:r>
              <a:rPr lang="en-US" sz="1800" dirty="0"/>
              <a:t>Utilize partner networks and communications vehicles to amplify our message</a:t>
            </a:r>
          </a:p>
          <a:p>
            <a:r>
              <a:rPr lang="en-US" sz="1800" dirty="0"/>
              <a:t>Look for strategic visibility opportunities to influence core audiences </a:t>
            </a:r>
          </a:p>
        </p:txBody>
      </p:sp>
      <p:cxnSp>
        <p:nvCxnSpPr>
          <p:cNvPr id="8" name="Elbow Connector 7"/>
          <p:cNvCxnSpPr/>
          <p:nvPr/>
        </p:nvCxnSpPr>
        <p:spPr>
          <a:xfrm>
            <a:off x="2459004" y="607949"/>
            <a:ext cx="3107533" cy="1972456"/>
          </a:xfrm>
          <a:prstGeom prst="bentConnector3">
            <a:avLst/>
          </a:prstGeom>
          <a:ln w="19050" cmpd="sng">
            <a:solidFill>
              <a:srgbClr val="8F993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25809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utterstock_635966642.pn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 t="7813" r="1" b="7813"/>
          <a:stretch/>
        </p:blipFill>
        <p:spPr>
          <a:xfrm>
            <a:off x="0" y="0"/>
            <a:ext cx="12192000" cy="6858000"/>
          </a:xfrm>
          <a:prstGeom prst="rect">
            <a:avLst/>
          </a:prstGeom>
        </p:spPr>
      </p:pic>
      <p:pic>
        <p:nvPicPr>
          <p:cNvPr id="2" name="Picture 1"/>
          <p:cNvPicPr>
            <a:picLocks noChangeAspect="1"/>
          </p:cNvPicPr>
          <p:nvPr/>
        </p:nvPicPr>
        <p:blipFill>
          <a:blip r:embed="rId5"/>
          <a:stretch>
            <a:fillRect/>
          </a:stretch>
        </p:blipFill>
        <p:spPr>
          <a:xfrm>
            <a:off x="4120807" y="2462677"/>
            <a:ext cx="3937686" cy="1219200"/>
          </a:xfrm>
          <a:prstGeom prst="rect">
            <a:avLst/>
          </a:prstGeom>
        </p:spPr>
      </p:pic>
      <p:pic>
        <p:nvPicPr>
          <p:cNvPr id="4" name="Picture 3"/>
          <p:cNvPicPr>
            <a:picLocks noChangeAspect="1"/>
          </p:cNvPicPr>
          <p:nvPr/>
        </p:nvPicPr>
        <p:blipFill>
          <a:blip r:embed="rId6"/>
          <a:stretch>
            <a:fillRect/>
          </a:stretch>
        </p:blipFill>
        <p:spPr>
          <a:xfrm>
            <a:off x="5201231" y="4097821"/>
            <a:ext cx="1776838" cy="260478"/>
          </a:xfrm>
          <a:prstGeom prst="rect">
            <a:avLst/>
          </a:prstGeom>
        </p:spPr>
      </p:pic>
    </p:spTree>
    <p:extLst>
      <p:ext uri="{BB962C8B-B14F-4D97-AF65-F5344CB8AC3E}">
        <p14:creationId xmlns:p14="http://schemas.microsoft.com/office/powerpoint/2010/main" val="41143650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2305</TotalTime>
  <Words>1373</Words>
  <Application>Microsoft Office PowerPoint</Application>
  <PresentationFormat>Widescreen</PresentationFormat>
  <Paragraphs>74</Paragraphs>
  <Slides>8</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 Saville</dc:creator>
  <cp:lastModifiedBy>Camille Breland</cp:lastModifiedBy>
  <cp:revision>87</cp:revision>
  <dcterms:created xsi:type="dcterms:W3CDTF">2017-06-19T19:35:02Z</dcterms:created>
  <dcterms:modified xsi:type="dcterms:W3CDTF">2017-12-06T23:02:58Z</dcterms:modified>
</cp:coreProperties>
</file>